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119"/>
  </p:notesMasterIdLst>
  <p:sldIdLst>
    <p:sldId id="256" r:id="rId3"/>
    <p:sldId id="267" r:id="rId4"/>
    <p:sldId id="257" r:id="rId5"/>
    <p:sldId id="275" r:id="rId6"/>
    <p:sldId id="276" r:id="rId7"/>
    <p:sldId id="277" r:id="rId8"/>
    <p:sldId id="278" r:id="rId9"/>
    <p:sldId id="387" r:id="rId10"/>
    <p:sldId id="279" r:id="rId11"/>
    <p:sldId id="280" r:id="rId12"/>
    <p:sldId id="281" r:id="rId13"/>
    <p:sldId id="282" r:id="rId14"/>
    <p:sldId id="284" r:id="rId15"/>
    <p:sldId id="285" r:id="rId16"/>
    <p:sldId id="293" r:id="rId17"/>
    <p:sldId id="294" r:id="rId18"/>
    <p:sldId id="295" r:id="rId19"/>
    <p:sldId id="296" r:id="rId20"/>
    <p:sldId id="297" r:id="rId21"/>
    <p:sldId id="286" r:id="rId22"/>
    <p:sldId id="292" r:id="rId23"/>
    <p:sldId id="287" r:id="rId24"/>
    <p:sldId id="288" r:id="rId25"/>
    <p:sldId id="289" r:id="rId26"/>
    <p:sldId id="290" r:id="rId27"/>
    <p:sldId id="291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39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8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5" r:id="rId117"/>
    <p:sldId id="283" r:id="rId118"/>
  </p:sldIdLst>
  <p:sldSz cx="9144000" cy="6858000" type="screen4x3"/>
  <p:notesSz cx="7099300" cy="10234613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88510" autoAdjust="0"/>
  </p:normalViewPr>
  <p:slideViewPr>
    <p:cSldViewPr>
      <p:cViewPr varScale="1">
        <p:scale>
          <a:sx n="101" d="100"/>
          <a:sy n="101" d="100"/>
        </p:scale>
        <p:origin x="192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latinLnBrk="0">
              <a:defRPr lang="pt-BR" sz="1300"/>
            </a:lvl1pPr>
          </a:lstStyle>
          <a:p>
            <a:fld id="{2447E72A-D913-4DC2-9E0A-E520CE8FCC86}" type="datetimeFigureOut">
              <a:rPr lang="pt-BR"/>
              <a:pPr/>
              <a:t>17/04/2018</a:t>
            </a:fld>
            <a:endParaRPr lang="pt-BR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latinLnBrk="0">
              <a:defRPr lang="pt-BR" sz="1300"/>
            </a:lvl1pPr>
          </a:lstStyle>
          <a:p>
            <a:fld id="{A5D78FC6-CE17-4259-A63C-DDFC12E048FC}" type="slidenum">
              <a:rPr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80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6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74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sistemas U NIX BSD, scripts Python podem ser </a:t>
            </a:r>
            <a:r>
              <a:rPr lang="pt-BR" b="1" u="sng" dirty="0">
                <a:solidFill>
                  <a:srgbClr val="FF0000"/>
                </a:solidFill>
              </a:rPr>
              <a:t>transformados em executáveis</a:t>
            </a:r>
            <a:r>
              <a:rPr lang="pt-BR" dirty="0"/>
              <a:t>, como </a:t>
            </a:r>
            <a:r>
              <a:rPr lang="pt-BR" dirty="0" err="1"/>
              <a:t>shell</a:t>
            </a:r>
            <a:r>
              <a:rPr lang="pt-BR" dirty="0"/>
              <a:t> scripts, pela inclusão</a:t>
            </a:r>
          </a:p>
          <a:p>
            <a:r>
              <a:rPr lang="pt-BR" dirty="0"/>
              <a:t>do cabeçalho</a:t>
            </a:r>
          </a:p>
          <a:p>
            <a:r>
              <a:rPr lang="pt-BR" dirty="0"/>
              <a:t>#! /</a:t>
            </a:r>
            <a:r>
              <a:rPr lang="pt-BR" dirty="0" err="1"/>
              <a:t>usr</a:t>
            </a:r>
            <a:r>
              <a:rPr lang="pt-BR" dirty="0"/>
              <a:t>/bin/</a:t>
            </a:r>
            <a:r>
              <a:rPr lang="pt-BR" dirty="0" err="1"/>
              <a:t>env</a:t>
            </a:r>
            <a:r>
              <a:rPr lang="pt-BR" dirty="0"/>
              <a:t> </a:t>
            </a:r>
            <a:r>
              <a:rPr lang="pt-BR" dirty="0" err="1"/>
              <a:t>python</a:t>
            </a:r>
            <a:endParaRPr lang="pt-BR" dirty="0"/>
          </a:p>
          <a:p>
            <a:r>
              <a:rPr lang="pt-BR" dirty="0"/>
              <a:t>(Assumindo que o interpretador foi incluído do caminho de busca do usuário (PATH)) e que o script tenha a</a:t>
            </a:r>
          </a:p>
          <a:p>
            <a:r>
              <a:rPr lang="pt-BR" dirty="0"/>
              <a:t>permissão de acesso habilitada para execução. O ‘#!’ deve estar no início do arquivo .Em algumas plataformas</a:t>
            </a:r>
          </a:p>
          <a:p>
            <a:r>
              <a:rPr lang="pt-BR" dirty="0"/>
              <a:t>esta linha inicial deve ser finalizada no estilo U NIX -</a:t>
            </a:r>
            <a:r>
              <a:rPr lang="pt-BR" dirty="0" err="1"/>
              <a:t>style</a:t>
            </a:r>
            <a:r>
              <a:rPr lang="pt-BR" dirty="0"/>
              <a:t> com (‘\n’), ao invés do </a:t>
            </a:r>
            <a:r>
              <a:rPr lang="pt-BR" dirty="0" err="1"/>
              <a:t>estlo</a:t>
            </a:r>
            <a:r>
              <a:rPr lang="pt-BR" dirty="0"/>
              <a:t> Mac OS (‘\r’) ou mesmo</a:t>
            </a:r>
          </a:p>
          <a:p>
            <a:r>
              <a:rPr lang="pt-BR" dirty="0"/>
              <a:t>a terminação típica do Windows (‘\r\n’). Observe que o </a:t>
            </a:r>
            <a:r>
              <a:rPr lang="pt-BR" dirty="0" err="1"/>
              <a:t>caracter</a:t>
            </a:r>
            <a:r>
              <a:rPr lang="pt-BR" dirty="0"/>
              <a:t> ‘#’ designa comentários em Python.</a:t>
            </a:r>
          </a:p>
          <a:p>
            <a:r>
              <a:rPr lang="pt-BR" dirty="0"/>
              <a:t>Para atribuir permissão de execução (plataforma Unix) ao seu script Python, utilize o comando </a:t>
            </a:r>
            <a:r>
              <a:rPr lang="pt-BR" dirty="0" err="1"/>
              <a:t>chmod</a:t>
            </a:r>
            <a:r>
              <a:rPr lang="pt-BR" dirty="0"/>
              <a:t>:</a:t>
            </a:r>
          </a:p>
          <a:p>
            <a:r>
              <a:rPr lang="pt-BR" dirty="0"/>
              <a:t>$ </a:t>
            </a:r>
            <a:r>
              <a:rPr lang="pt-BR" dirty="0" err="1"/>
              <a:t>chmod</a:t>
            </a:r>
            <a:r>
              <a:rPr lang="pt-BR" dirty="0"/>
              <a:t> +x meuscript.py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76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Diferença entre mutáveis e imutáveis:</a:t>
            </a:r>
          </a:p>
          <a:p>
            <a:r>
              <a:rPr lang="pt-BR" dirty="0"/>
              <a:t>&gt;&gt;&gt; a</a:t>
            </a:r>
          </a:p>
          <a:p>
            <a:r>
              <a:rPr lang="pt-BR" dirty="0"/>
              <a:t>[('Einstein', 'Newton', '</a:t>
            </a:r>
            <a:r>
              <a:rPr lang="pt-BR" dirty="0" err="1"/>
              <a:t>Leibiniz</a:t>
            </a:r>
            <a:r>
              <a:rPr lang="pt-BR" dirty="0"/>
              <a:t>', 'Paul Dirac')]</a:t>
            </a:r>
          </a:p>
          <a:p>
            <a:r>
              <a:rPr lang="pt-BR" dirty="0"/>
              <a:t>&gt;&gt;&gt; </a:t>
            </a:r>
            <a:r>
              <a:rPr lang="pt-BR" dirty="0" err="1"/>
              <a:t>a.sort</a:t>
            </a:r>
            <a:r>
              <a:rPr lang="pt-BR" dirty="0"/>
              <a:t>()</a:t>
            </a:r>
          </a:p>
          <a:p>
            <a:r>
              <a:rPr lang="pt-BR" dirty="0"/>
              <a:t>&gt;&gt;&gt; a</a:t>
            </a:r>
          </a:p>
          <a:p>
            <a:r>
              <a:rPr lang="pt-BR" dirty="0"/>
              <a:t>[('Einstein', 'Newton', '</a:t>
            </a:r>
            <a:r>
              <a:rPr lang="pt-BR" dirty="0" err="1"/>
              <a:t>Leibiniz</a:t>
            </a:r>
            <a:r>
              <a:rPr lang="pt-BR" dirty="0"/>
              <a:t>', 'Paul Dirac')]</a:t>
            </a:r>
          </a:p>
          <a:p>
            <a:r>
              <a:rPr lang="pt-BR" dirty="0"/>
              <a:t>&gt;&gt;&gt; </a:t>
            </a:r>
            <a:r>
              <a:rPr lang="pt-BR" dirty="0" err="1"/>
              <a:t>print</a:t>
            </a:r>
            <a:r>
              <a:rPr lang="pt-BR" dirty="0"/>
              <a:t>(</a:t>
            </a:r>
            <a:r>
              <a:rPr lang="pt-BR" dirty="0" err="1"/>
              <a:t>a.sort</a:t>
            </a:r>
            <a:r>
              <a:rPr lang="pt-BR" dirty="0"/>
              <a:t>())</a:t>
            </a:r>
          </a:p>
          <a:p>
            <a:r>
              <a:rPr lang="pt-BR" dirty="0" err="1"/>
              <a:t>None</a:t>
            </a:r>
            <a:endParaRPr lang="pt-BR" dirty="0"/>
          </a:p>
          <a:p>
            <a:r>
              <a:rPr lang="pt-BR" dirty="0"/>
              <a:t>&gt;&gt;&gt; a = [('Einstein', 'Newton', '</a:t>
            </a:r>
            <a:r>
              <a:rPr lang="pt-BR" dirty="0" err="1"/>
              <a:t>Leibiniz</a:t>
            </a:r>
            <a:r>
              <a:rPr lang="pt-BR" dirty="0"/>
              <a:t>', 'Paul Dirac')]</a:t>
            </a:r>
          </a:p>
          <a:p>
            <a:r>
              <a:rPr lang="pt-BR" dirty="0"/>
              <a:t>&gt;&gt;&gt; </a:t>
            </a:r>
            <a:r>
              <a:rPr lang="pt-BR" dirty="0" err="1"/>
              <a:t>a.sort</a:t>
            </a:r>
            <a:r>
              <a:rPr lang="pt-BR" dirty="0"/>
              <a:t>()</a:t>
            </a:r>
          </a:p>
          <a:p>
            <a:r>
              <a:rPr lang="pt-BR" dirty="0"/>
              <a:t>&gt;&gt;&gt; a</a:t>
            </a:r>
          </a:p>
          <a:p>
            <a:r>
              <a:rPr lang="pt-BR" dirty="0"/>
              <a:t>[('Einstein', 'Newton', '</a:t>
            </a:r>
            <a:r>
              <a:rPr lang="pt-BR" dirty="0" err="1"/>
              <a:t>Leibiniz</a:t>
            </a:r>
            <a:r>
              <a:rPr lang="pt-BR" dirty="0"/>
              <a:t>', 'Paul Dirac')]</a:t>
            </a:r>
          </a:p>
          <a:p>
            <a:r>
              <a:rPr lang="pt-BR" dirty="0"/>
              <a:t>&gt;&gt;&gt; a = ['Einstein', 'Newton', '</a:t>
            </a:r>
            <a:r>
              <a:rPr lang="pt-BR" dirty="0" err="1"/>
              <a:t>Leibiniz</a:t>
            </a:r>
            <a:r>
              <a:rPr lang="pt-BR" dirty="0"/>
              <a:t>', 'Paul Dirac']</a:t>
            </a:r>
          </a:p>
          <a:p>
            <a:r>
              <a:rPr lang="pt-BR" dirty="0"/>
              <a:t>&gt;&gt;&gt; </a:t>
            </a:r>
            <a:r>
              <a:rPr lang="pt-BR" dirty="0" err="1"/>
              <a:t>a.sort</a:t>
            </a:r>
            <a:r>
              <a:rPr lang="pt-BR" dirty="0"/>
              <a:t>()</a:t>
            </a:r>
          </a:p>
          <a:p>
            <a:r>
              <a:rPr lang="pt-BR" dirty="0"/>
              <a:t>&gt;&gt;&gt; a</a:t>
            </a:r>
          </a:p>
          <a:p>
            <a:r>
              <a:rPr lang="pt-BR" dirty="0"/>
              <a:t>['Einstein', '</a:t>
            </a:r>
            <a:r>
              <a:rPr lang="pt-BR" dirty="0" err="1"/>
              <a:t>Leibiniz</a:t>
            </a:r>
            <a:r>
              <a:rPr lang="pt-BR" dirty="0"/>
              <a:t>', 'Newton', 'Paul Dirac']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604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pt-BR" smtClean="0"/>
              <a:pPr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32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o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8" name="Shap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latinLnBrk="0">
              <a:defRPr lang="pt-BR" cap="all" baseline="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9" name="Shap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pt-BR"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28" name="Shap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 latinLnBrk="0">
              <a:defRPr lang="pt-BR"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pt-BR"/>
              <a:pPr algn="ctr"/>
              <a:t>17/04/2018 15:55</a:t>
            </a:fld>
            <a:endParaRPr lang="pt-BR" sz="2000">
              <a:solidFill>
                <a:srgbClr val="FFFFFF"/>
              </a:solidFill>
            </a:endParaRPr>
          </a:p>
        </p:txBody>
      </p:sp>
      <p:sp>
        <p:nvSpPr>
          <p:cNvPr id="17" name="Shap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 latinLnBrk="0">
              <a:defRPr lang="pt-BR">
                <a:solidFill>
                  <a:schemeClr val="tx2"/>
                </a:solidFill>
              </a:defRPr>
            </a:lvl1pPr>
          </a:lstStyle>
          <a:p>
            <a:pPr algn="r"/>
            <a:endParaRPr lang="pt-BR">
              <a:solidFill>
                <a:schemeClr val="tx2"/>
              </a:solidFill>
            </a:endParaRPr>
          </a:p>
        </p:txBody>
      </p:sp>
      <p:sp>
        <p:nvSpPr>
          <p:cNvPr id="29" name="Shap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 latinLnBrk="0">
              <a:defRPr lang="pt-BR"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/>
              <a:pPr/>
              <a:t>‹nº›</a:t>
            </a:fld>
            <a:endParaRPr lang="pt-BR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pt-BR">
                <a:solidFill>
                  <a:schemeClr val="tx2"/>
                </a:solidFill>
              </a:rPr>
              <a:pPr/>
              <a:t>17/04/2018 15:55</a:t>
            </a:fld>
            <a:endParaRPr lang="pt-BR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pt-BR" sz="1200">
                <a:solidFill>
                  <a:schemeClr val="tx2"/>
                </a:solidFill>
              </a:rPr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D3816DF-213E-421B-92D3-C068DBB023D6}" type="datetime8">
              <a:rPr lang="pt-BR">
                <a:solidFill>
                  <a:schemeClr val="tx2"/>
                </a:solidFill>
              </a:rPr>
              <a:pPr/>
              <a:t>17/04/2018 15:55</a:t>
            </a:fld>
            <a:endParaRPr lang="pt-BR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pt-BR" sz="1200">
                <a:solidFill>
                  <a:schemeClr val="tx2"/>
                </a:solidFill>
              </a:rPr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279832" cy="9906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pt-BR"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/>
              <a:pPr/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8" name="Shape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279832" cy="4853136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67"/>
            <a:ext cx="611560" cy="3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 userDrawn="1"/>
        </p:nvSpPr>
        <p:spPr>
          <a:xfrm>
            <a:off x="628006" y="6597352"/>
            <a:ext cx="6752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Sistemas de Informação – Uninorte – SASI 2014– Minicurso</a:t>
            </a:r>
            <a:r>
              <a:rPr lang="pt-BR" sz="1000" baseline="0" dirty="0"/>
              <a:t> de Python</a:t>
            </a:r>
            <a:endParaRPr lang="pt-BR" sz="1000" dirty="0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7054150" y="6597352"/>
            <a:ext cx="1838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/>
              <a:t>Professor: Edkallenn Lima</a:t>
            </a:r>
          </a:p>
        </p:txBody>
      </p:sp>
      <p:pic>
        <p:nvPicPr>
          <p:cNvPr id="1028" name="Picture 4" descr="http://4.bp.blogspot.com/_8cYwjCokTmg/Sa3zhD7UkZI/AAAAAAAAADY/aKqF5ASrD54/s320/untitled.bmp"/>
          <p:cNvPicPr>
            <a:picLocks noChangeAspect="1" noChangeArrowheads="1"/>
          </p:cNvPicPr>
          <p:nvPr userDrawn="1"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" y="5963522"/>
            <a:ext cx="540349" cy="5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mundodaprogramacao.com/wp-content/uploads/2010/01/script.jpg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433687"/>
            <a:ext cx="544244" cy="4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.bp.blogspot.com/-h0ZMOke1DOM/Thuld82dlnI/AAAAAAAAAZ4/J_XrTbD6kOk/s1600/StringRuby.png"/>
          <p:cNvPicPr>
            <a:picLocks noChangeAspect="1" noChangeArrowheads="1"/>
          </p:cNvPicPr>
          <p:nvPr userDrawn="1"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3363"/>
            <a:ext cx="542813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3.bp.blogspot.com/_ofMdY3_XPW8/S_winOwotdI/AAAAAAAAAPI/FXE6xr6Of5w/s320/untitled+%281%29.jpg"/>
          <p:cNvPicPr>
            <a:picLocks noChangeAspect="1" noChangeArrowheads="1"/>
          </p:cNvPicPr>
          <p:nvPr userDrawn="1"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5" y="3976664"/>
            <a:ext cx="546699" cy="54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.bp.blogspot.com/_0G8ob1ZGClA/TUwM5RfF7mI/AAAAAAAAAgI/CYdVimwHYmQ/s400/html.jpg"/>
          <p:cNvPicPr>
            <a:picLocks noChangeAspect="1" noChangeArrowheads="1"/>
          </p:cNvPicPr>
          <p:nvPr userDrawn="1"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4" y="2962433"/>
            <a:ext cx="545069" cy="40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becalebe.com/be-content/uploads/systems_programming.jpg"/>
          <p:cNvPicPr>
            <a:picLocks noChangeAspect="1" noChangeArrowheads="1"/>
          </p:cNvPicPr>
          <p:nvPr userDrawn="1"/>
        </p:nvPicPr>
        <p:blipFill>
          <a:blip r:embed="rId9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3" y="2551589"/>
            <a:ext cx="545068" cy="40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ww.programadorfeirense.com.br/blog/wp-content/uploads/2012/10/linguagens.jpg"/>
          <p:cNvPicPr>
            <a:picLocks noChangeAspect="1" noChangeArrowheads="1"/>
          </p:cNvPicPr>
          <p:nvPr userDrawn="1"/>
        </p:nvPicPr>
        <p:blipFill>
          <a:blip r:embed="rId10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" y="1564820"/>
            <a:ext cx="530252" cy="3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" y="3368613"/>
            <a:ext cx="538718" cy="666480"/>
          </a:xfrm>
          <a:prstGeom prst="rect">
            <a:avLst/>
          </a:prstGeom>
          <a:noFill/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" y="1908138"/>
            <a:ext cx="548771" cy="624834"/>
          </a:xfrm>
          <a:prstGeom prst="rect">
            <a:avLst/>
          </a:prstGeom>
          <a:noFill/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94" y="6503871"/>
            <a:ext cx="566606" cy="354129"/>
          </a:xfrm>
          <a:prstGeom prst="rect">
            <a:avLst/>
          </a:prstGeom>
          <a:noFill/>
        </p:spPr>
      </p:pic>
      <p:pic>
        <p:nvPicPr>
          <p:cNvPr id="22" name="Imagem 21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488094"/>
            <a:ext cx="548771" cy="6248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e Se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latinLnBrk="0">
              <a:buNone/>
              <a:defRPr lang="pt-BR" sz="2800">
                <a:solidFill>
                  <a:schemeClr val="tx2"/>
                </a:solidFill>
              </a:defRPr>
            </a:lvl1pPr>
            <a:lvl2pPr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pt-BR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pt-BR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 latinLnBrk="0">
              <a:buNone/>
              <a:defRPr lang="pt-BR" sz="4400" b="0" cap="none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pt-BR"/>
              <a:pPr/>
              <a:t>17/04/2018 15:55</a:t>
            </a:fld>
            <a:endParaRPr lang="pt-BR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 latinLnBrk="0">
              <a:defRPr lang="pt-BR"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/>
              <a:pPr algn="ctr"/>
              <a:t>‹nº›</a:t>
            </a:fld>
            <a:endParaRPr lang="pt-BR" sz="2400">
              <a:solidFill>
                <a:srgbClr val="FFFFFF"/>
              </a:solidFill>
            </a:endParaRPr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Shap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pt-BR"/>
              <a:pPr/>
              <a:t>17/04/2018 15:55</a:t>
            </a:fld>
            <a:endParaRPr lang="pt-BR"/>
          </a:p>
        </p:txBody>
      </p:sp>
      <p:sp>
        <p:nvSpPr>
          <p:cNvPr id="10" name="Shap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/>
              <a:pPr algn="ctr"/>
              <a:t>‹nº›</a:t>
            </a:fld>
            <a:endParaRPr lang="pt-BR"/>
          </a:p>
        </p:txBody>
      </p:sp>
      <p:sp>
        <p:nvSpPr>
          <p:cNvPr id="12" name="Shap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 latinLnBrk="0">
              <a:defRPr lang="pt-BR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3" name="Shape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Shap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pt-BR"/>
              <a:pPr/>
              <a:t>17/04/2018 15:55</a:t>
            </a:fld>
            <a:endParaRPr lang="pt-BR"/>
          </a:p>
        </p:txBody>
      </p:sp>
      <p:sp>
        <p:nvSpPr>
          <p:cNvPr id="12" name="Shap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/>
              <a:pPr algn="ctr"/>
              <a:t>‹nº›</a:t>
            </a:fld>
            <a:endParaRPr lang="pt-BR"/>
          </a:p>
        </p:txBody>
      </p:sp>
      <p:sp>
        <p:nvSpPr>
          <p:cNvPr id="14" name="Shap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6" name="Shap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 latinLnBrk="0">
              <a:buFontTx/>
              <a:buNone/>
              <a:defRPr lang="pt-B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5" name="Shap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 latinLnBrk="0">
              <a:buFontTx/>
              <a:buNone/>
              <a:defRPr lang="pt-BR"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pt-BR"/>
              <a:pPr/>
              <a:t>17/04/2018 15:55</a:t>
            </a:fld>
            <a:endParaRPr lang="pt-BR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pt-BR"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/>
              <a:pPr/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pt-BR"/>
              <a:pPr/>
              <a:t>17/04/2018 15:55</a:t>
            </a:fld>
            <a:endParaRPr lang="pt-BR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 latinLnBrk="0">
              <a:defRPr lang="pt-BR"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/>
              <a:pPr/>
              <a:t>‹nº›</a:t>
            </a:fld>
            <a:endParaRPr lang="pt-BR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 latinLnBrk="0">
              <a:buNone/>
              <a:defRPr lang="pt-BR" sz="4400" b="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pt-BR"/>
              <a:pPr/>
              <a:t>17/04/2018 15:55</a:t>
            </a:fld>
            <a:endParaRPr lang="pt-BR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latinLnBrk="0">
              <a:defRPr lang="pt-BR"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/>
              <a:pPr/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  <p:sp>
        <p:nvSpPr>
          <p:cNvPr id="3" name="Shap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latinLnBrk="0">
              <a:spcAft>
                <a:spcPts val="1000"/>
              </a:spcAft>
              <a:buNone/>
              <a:defRPr lang="pt-BR" sz="1800"/>
            </a:lvl1pPr>
            <a:lvl2pPr>
              <a:buNone/>
              <a:defRPr lang="pt-BR" sz="1200"/>
            </a:lvl2pPr>
            <a:lvl3pPr>
              <a:buNone/>
              <a:defRPr lang="pt-BR" sz="1000"/>
            </a:lvl3pPr>
            <a:lvl4pPr>
              <a:buNone/>
              <a:defRPr lang="pt-BR" sz="900"/>
            </a:lvl4pPr>
            <a:lvl5pPr>
              <a:buNone/>
              <a:defRPr lang="pt-BR" sz="900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 latinLnBrk="0">
              <a:buFontTx/>
              <a:buNone/>
              <a:defRPr lang="pt-BR" sz="1700"/>
            </a:lvl1pPr>
            <a:lvl2pPr>
              <a:buFontTx/>
              <a:buNone/>
              <a:defRPr lang="pt-BR" sz="1200"/>
            </a:lvl2pPr>
            <a:lvl3pPr>
              <a:buFontTx/>
              <a:buNone/>
              <a:defRPr lang="pt-BR" sz="1000"/>
            </a:lvl3pPr>
            <a:lvl4pPr>
              <a:buFontTx/>
              <a:buNone/>
              <a:defRPr lang="pt-BR" sz="900"/>
            </a:lvl4pPr>
            <a:lvl5pPr>
              <a:buFontTx/>
              <a:buNone/>
              <a:defRPr lang="pt-BR" sz="900"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 latinLnBrk="0">
              <a:buNone/>
              <a:defRPr lang="pt-BR" sz="28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1E20EC5-AC53-4169-941E-EDF10CD23748}" type="datetime8">
              <a:rPr lang="pt-BR"/>
              <a:pPr/>
              <a:t>17/04/2018 15:55</a:t>
            </a:fld>
            <a:endParaRPr lang="pt-BR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 latinLnBrk="0">
              <a:defRPr lang="pt-BR" sz="2800"/>
            </a:lvl1pPr>
          </a:lstStyle>
          <a:p>
            <a:pPr algn="ctr"/>
            <a:fld id="{1AD93096-5B34-4342-9326-69289CEAE4C2}" type="slidenum">
              <a:rPr/>
              <a:pPr algn="ctr"/>
              <a:t>‹nº›</a:t>
            </a:fld>
            <a:endParaRPr lang="pt-BR" sz="2800"/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pt-BR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 latinLnBrk="0">
              <a:buNone/>
              <a:defRPr lang="pt-BR" sz="3200"/>
            </a:lvl1pPr>
          </a:lstStyle>
          <a:p>
            <a:r>
              <a:rPr lang="pt-BR"/>
              <a:t>Clique no ícone para adicionar uma imagem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  <a:p>
            <a:pPr lvl="5"/>
            <a:r>
              <a:rPr lang="pt-BR"/>
              <a:t>Sexto nível</a:t>
            </a:r>
          </a:p>
          <a:p>
            <a:pPr lvl="6"/>
            <a:r>
              <a:rPr lang="pt-BR"/>
              <a:t>Sétimo nível</a:t>
            </a:r>
          </a:p>
          <a:p>
            <a:pPr lvl="7"/>
            <a:r>
              <a:rPr lang="pt-BR"/>
              <a:t>Oitavo nível</a:t>
            </a:r>
          </a:p>
          <a:p>
            <a:pPr lvl="8"/>
            <a:r>
              <a:rPr lang="pt-BR"/>
              <a:t>Nono nível</a:t>
            </a:r>
          </a:p>
        </p:txBody>
      </p:sp>
      <p:sp>
        <p:nvSpPr>
          <p:cNvPr id="14" name="Rectangl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latinLnBrk="0">
              <a:defRPr lang="pt-BR"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pt-BR">
                <a:solidFill>
                  <a:schemeClr val="tx2"/>
                </a:solidFill>
              </a:rPr>
              <a:pPr/>
              <a:t>17/04/2018 15:55</a:t>
            </a:fld>
            <a:endParaRPr lang="pt-BR" sz="140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latinLnBrk="0">
              <a:defRPr lang="pt-BR" sz="1400">
                <a:solidFill>
                  <a:schemeClr val="tx2"/>
                </a:solidFill>
              </a:defRPr>
            </a:lvl1pPr>
          </a:lstStyle>
          <a:p>
            <a:pPr algn="r"/>
            <a:endParaRPr lang="pt-BR" sz="14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  <p:sp>
        <p:nvSpPr>
          <p:cNvPr id="23" name="Rectangl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latinLnBrk="0">
              <a:defRPr lang="pt-BR"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pt-BR" sz="1200">
                <a:solidFill>
                  <a:schemeClr val="tx2"/>
                </a:solidFill>
              </a:rPr>
              <a:pPr algn="ctr"/>
              <a:t>‹nº›</a:t>
            </a:fld>
            <a:endParaRPr lang="pt-BR" sz="1400" b="1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eaLnBrk="1" latinLnBrk="0" hangingPunct="1">
        <a:spcBef>
          <a:spcPct val="0"/>
        </a:spcBef>
        <a:buNone/>
        <a:defRPr lang="pt-BR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lang="pt-B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lang="pt-B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lang="pt-B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pt-BR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pt.wikipedia.org/wiki/Endenta%C3%A7%C3%A3o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16" y="0"/>
            <a:ext cx="9153516" cy="5954485"/>
          </a:xfrm>
          <a:prstGeom prst="rect">
            <a:avLst/>
          </a:prstGeom>
        </p:spPr>
      </p:pic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755576" y="1844824"/>
            <a:ext cx="8083624" cy="4022576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Minicurso </a:t>
            </a:r>
            <a:r>
              <a:rPr lang="pt-BR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pt-BR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pt-BR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sasi</a:t>
            </a:r>
            <a:r>
              <a:rPr lang="pt-BR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- 2014 </a:t>
            </a:r>
            <a:br>
              <a:rPr lang="pt-B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pt-BR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pt-B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EDKALLENN LIMA</a:t>
            </a:r>
            <a:br>
              <a:rPr lang="pt-B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Bacharel em Sistemas de informação (UFAC)</a:t>
            </a:r>
            <a:br>
              <a:rPr lang="pt-B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especialista em desenvolvimento web e computação forense.</a:t>
            </a:r>
            <a:endParaRPr lang="pt-BR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Sistemas de Informação - </a:t>
            </a:r>
            <a:r>
              <a:rPr lang="pt-BR" dirty="0" err="1">
                <a:solidFill>
                  <a:schemeClr val="bg1"/>
                </a:solidFill>
              </a:rPr>
              <a:t>Uninorte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2º Semestre de 2014.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9516" y="6208271"/>
            <a:ext cx="226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SASI 2014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82" y="802852"/>
            <a:ext cx="4826418" cy="1402201"/>
          </a:xfrm>
          <a:prstGeom prst="rect">
            <a:avLst/>
          </a:prstGeom>
          <a:ln>
            <a:noFill/>
          </a:ln>
          <a:effectLst>
            <a:outerShdw blurRad="25400" dist="50800" dir="2700000" algn="tl" rotWithShape="0">
              <a:schemeClr val="tx1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programa é constituído de </a:t>
            </a:r>
            <a:r>
              <a:rPr lang="pt-BR" dirty="0">
                <a:solidFill>
                  <a:srgbClr val="FF0000"/>
                </a:solidFill>
              </a:rPr>
              <a:t>linhas</a:t>
            </a:r>
            <a:r>
              <a:rPr lang="pt-BR" dirty="0"/>
              <a:t>, que podem </a:t>
            </a:r>
            <a:r>
              <a:rPr lang="pt-BR" dirty="0">
                <a:solidFill>
                  <a:srgbClr val="FF0000"/>
                </a:solidFill>
              </a:rPr>
              <a:t>continuar</a:t>
            </a:r>
            <a:r>
              <a:rPr lang="pt-BR" dirty="0"/>
              <a:t> nas linhas </a:t>
            </a:r>
            <a:r>
              <a:rPr lang="pt-BR" dirty="0">
                <a:solidFill>
                  <a:srgbClr val="FF0000"/>
                </a:solidFill>
              </a:rPr>
              <a:t>seguintes</a:t>
            </a:r>
            <a:r>
              <a:rPr lang="pt-BR" dirty="0"/>
              <a:t>, pelo uso do </a:t>
            </a:r>
            <a:r>
              <a:rPr lang="pt-BR" dirty="0">
                <a:solidFill>
                  <a:srgbClr val="FF0000"/>
                </a:solidFill>
              </a:rPr>
              <a:t>caractere de barra invertida (\)</a:t>
            </a:r>
            <a:r>
              <a:rPr lang="pt-BR" dirty="0"/>
              <a:t> ao final da linha ou parênteses, colchetes ou chaves, em expressões que utilizam tais caracteres.</a:t>
            </a:r>
          </a:p>
          <a:p>
            <a:r>
              <a:rPr lang="pt-BR" dirty="0"/>
              <a:t>O caractere </a:t>
            </a:r>
            <a:r>
              <a:rPr lang="pt-BR" dirty="0">
                <a:solidFill>
                  <a:srgbClr val="FF0000"/>
                </a:solidFill>
              </a:rPr>
              <a:t>#</a:t>
            </a:r>
            <a:r>
              <a:rPr lang="pt-BR" dirty="0"/>
              <a:t> marca o inicio de </a:t>
            </a:r>
            <a:r>
              <a:rPr lang="pt-BR" dirty="0">
                <a:solidFill>
                  <a:srgbClr val="FF0000"/>
                </a:solidFill>
              </a:rPr>
              <a:t>comentário</a:t>
            </a:r>
            <a:r>
              <a:rPr lang="pt-BR" dirty="0"/>
              <a:t>. </a:t>
            </a:r>
          </a:p>
          <a:p>
            <a:r>
              <a:rPr lang="pt-BR" dirty="0"/>
              <a:t>Qualquer texto depois do # será </a:t>
            </a:r>
            <a:r>
              <a:rPr lang="pt-BR" dirty="0">
                <a:solidFill>
                  <a:srgbClr val="FF0000"/>
                </a:solidFill>
              </a:rPr>
              <a:t>ignorado</a:t>
            </a:r>
            <a:r>
              <a:rPr lang="pt-BR" dirty="0"/>
              <a:t> até o fim da linha , com exceção dos comentários funcionais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611381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Verdadeiro, falso, nulo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Em Python, o tipo booleano (</a:t>
            </a:r>
            <a:r>
              <a:rPr lang="pt-BR" i="1" dirty="0" err="1"/>
              <a:t>bool</a:t>
            </a:r>
            <a:r>
              <a:rPr lang="pt-BR" dirty="0"/>
              <a:t>) é uma especialização do tipo inteiro (</a:t>
            </a:r>
            <a:r>
              <a:rPr lang="pt-BR" i="1" dirty="0" err="1"/>
              <a:t>int</a:t>
            </a:r>
            <a:r>
              <a:rPr lang="pt-BR" dirty="0"/>
              <a:t>). O verdadeiro é chamado </a:t>
            </a:r>
            <a:r>
              <a:rPr lang="pt-BR" i="1" dirty="0" err="1"/>
              <a:t>True</a:t>
            </a:r>
            <a:r>
              <a:rPr lang="pt-BR" dirty="0"/>
              <a:t> e é igual a 1, enquanto o falso é chamado </a:t>
            </a:r>
            <a:r>
              <a:rPr lang="pt-BR" i="1" dirty="0"/>
              <a:t>False</a:t>
            </a:r>
            <a:r>
              <a:rPr lang="pt-BR" dirty="0"/>
              <a:t> e é igual a zero.</a:t>
            </a:r>
          </a:p>
          <a:p>
            <a:r>
              <a:rPr lang="pt-BR" dirty="0"/>
              <a:t>Os seguintes valores são considerados falsos:</a:t>
            </a:r>
          </a:p>
          <a:p>
            <a:pPr lvl="1"/>
            <a:r>
              <a:rPr lang="pt-BR" i="1" dirty="0"/>
              <a:t>False</a:t>
            </a:r>
            <a:r>
              <a:rPr lang="pt-BR" dirty="0"/>
              <a:t> (falso).</a:t>
            </a:r>
          </a:p>
          <a:p>
            <a:pPr lvl="1"/>
            <a:r>
              <a:rPr lang="pt-BR" i="1" dirty="0" err="1"/>
              <a:t>None</a:t>
            </a:r>
            <a:r>
              <a:rPr lang="pt-BR" dirty="0"/>
              <a:t> (nulo).</a:t>
            </a:r>
          </a:p>
          <a:p>
            <a:pPr lvl="1"/>
            <a:r>
              <a:rPr lang="pt-BR" dirty="0"/>
              <a:t>0 (zero).</a:t>
            </a:r>
          </a:p>
          <a:p>
            <a:pPr lvl="1"/>
            <a:r>
              <a:rPr lang="pt-BR" dirty="0"/>
              <a:t>'' (string vazia).</a:t>
            </a:r>
          </a:p>
          <a:p>
            <a:pPr lvl="1"/>
            <a:r>
              <a:rPr lang="pt-BR" dirty="0"/>
              <a:t>[] (lista vazia).</a:t>
            </a:r>
          </a:p>
          <a:p>
            <a:pPr lvl="1"/>
            <a:r>
              <a:rPr lang="pt-BR" dirty="0"/>
              <a:t>() (</a:t>
            </a:r>
            <a:r>
              <a:rPr lang="pt-BR" dirty="0" err="1"/>
              <a:t>tupla</a:t>
            </a:r>
            <a:r>
              <a:rPr lang="pt-BR" dirty="0"/>
              <a:t> vazia).</a:t>
            </a:r>
          </a:p>
          <a:p>
            <a:pPr lvl="1"/>
            <a:r>
              <a:rPr lang="pt-BR" dirty="0"/>
              <a:t>{} (dicionário vazio).</a:t>
            </a:r>
          </a:p>
          <a:p>
            <a:pPr lvl="1"/>
            <a:r>
              <a:rPr lang="pt-BR" dirty="0"/>
              <a:t>Outras estruturas com o tamanho igual a zero.</a:t>
            </a:r>
          </a:p>
          <a:p>
            <a:r>
              <a:rPr lang="pt-BR" dirty="0"/>
              <a:t>São considerados verdadeiros todos os outros objetos fora dessa lista.</a:t>
            </a:r>
          </a:p>
          <a:p>
            <a:r>
              <a:rPr lang="pt-BR" dirty="0"/>
              <a:t>O objeto </a:t>
            </a:r>
            <a:r>
              <a:rPr lang="pt-BR" i="1" dirty="0" err="1"/>
              <a:t>None</a:t>
            </a:r>
            <a:r>
              <a:rPr lang="pt-BR" dirty="0"/>
              <a:t>, que é do tipo </a:t>
            </a:r>
            <a:r>
              <a:rPr lang="pt-BR" i="1" dirty="0" err="1"/>
              <a:t>NoneType</a:t>
            </a:r>
            <a:r>
              <a:rPr lang="pt-BR" dirty="0"/>
              <a:t>, do Python representa o nulo e é avaliado como falso pelo interpretador.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5766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booleanos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Com operadores lógicos é possível construir condições mais complexas para controlar desvios condicionais e laços.</a:t>
            </a:r>
          </a:p>
          <a:p>
            <a:r>
              <a:rPr lang="pt-BR" dirty="0"/>
              <a:t>Os operadores booleanos no Python são: </a:t>
            </a:r>
            <a:r>
              <a:rPr lang="pt-BR" i="1" dirty="0" err="1"/>
              <a:t>and</a:t>
            </a:r>
            <a:r>
              <a:rPr lang="pt-BR" dirty="0"/>
              <a:t>, </a:t>
            </a:r>
            <a:r>
              <a:rPr lang="pt-BR" i="1" dirty="0" err="1"/>
              <a:t>or</a:t>
            </a:r>
            <a:r>
              <a:rPr lang="pt-BR" dirty="0"/>
              <a:t>, </a:t>
            </a:r>
            <a:r>
              <a:rPr lang="pt-BR" i="1" dirty="0" err="1"/>
              <a:t>not</a:t>
            </a:r>
            <a:r>
              <a:rPr lang="pt-BR" dirty="0"/>
              <a:t>, </a:t>
            </a:r>
            <a:r>
              <a:rPr lang="pt-BR" i="1" dirty="0" err="1"/>
              <a:t>is</a:t>
            </a:r>
            <a:r>
              <a:rPr lang="pt-BR" dirty="0"/>
              <a:t> e </a:t>
            </a:r>
            <a:r>
              <a:rPr lang="pt-BR" i="1" dirty="0"/>
              <a:t>in</a:t>
            </a:r>
            <a:r>
              <a:rPr lang="pt-BR" dirty="0"/>
              <a:t>.</a:t>
            </a:r>
          </a:p>
          <a:p>
            <a:pPr lvl="1"/>
            <a:r>
              <a:rPr lang="pt-BR" i="1" dirty="0" err="1"/>
              <a:t>and</a:t>
            </a:r>
            <a:r>
              <a:rPr lang="pt-BR" dirty="0"/>
              <a:t>: retorna um valor verdadeiro se e somente se receber duas expressões que forem verdadeiras.</a:t>
            </a:r>
          </a:p>
          <a:p>
            <a:pPr lvl="1"/>
            <a:r>
              <a:rPr lang="pt-BR" i="1" dirty="0" err="1"/>
              <a:t>or</a:t>
            </a:r>
            <a:r>
              <a:rPr lang="pt-BR" dirty="0"/>
              <a:t>: retorna um valor falso se e somente se receber duas expressões que forem falsas.</a:t>
            </a:r>
          </a:p>
          <a:p>
            <a:pPr lvl="1"/>
            <a:r>
              <a:rPr lang="pt-BR" i="1" dirty="0" err="1"/>
              <a:t>not</a:t>
            </a:r>
            <a:r>
              <a:rPr lang="pt-BR" dirty="0"/>
              <a:t>: retorna falso se receber uma expressão verdadeira e vice-versa.</a:t>
            </a:r>
          </a:p>
          <a:p>
            <a:pPr lvl="1"/>
            <a:r>
              <a:rPr lang="pt-BR" i="1" dirty="0" err="1"/>
              <a:t>is</a:t>
            </a:r>
            <a:r>
              <a:rPr lang="pt-BR" dirty="0"/>
              <a:t>: retorna verdadeiro se receber duas referências ao mesmo objeto e falso em caso contrário.</a:t>
            </a:r>
          </a:p>
          <a:p>
            <a:pPr lvl="1"/>
            <a:r>
              <a:rPr lang="pt-BR" i="1" dirty="0"/>
              <a:t>in</a:t>
            </a:r>
            <a:r>
              <a:rPr lang="pt-BR" dirty="0"/>
              <a:t>: retorna verdadeiro se receber um item e uma lista e o item ocorrer uma ou mais vezes na lista e falso em caso contrário.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51081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booleanos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O cálculo do valor resultante na operação </a:t>
            </a:r>
            <a:r>
              <a:rPr lang="pt-BR" i="1" dirty="0" err="1"/>
              <a:t>and</a:t>
            </a:r>
            <a:r>
              <a:rPr lang="pt-BR" dirty="0"/>
              <a:t> ocorre da seguinte forma: se a primeira expressão for verdadeira, o resultado será a segunda expressão, senão será a primeira. </a:t>
            </a:r>
          </a:p>
          <a:p>
            <a:r>
              <a:rPr lang="pt-BR" dirty="0"/>
              <a:t>Já para o operador </a:t>
            </a:r>
            <a:r>
              <a:rPr lang="pt-BR" i="1" dirty="0" err="1"/>
              <a:t>or</a:t>
            </a:r>
            <a:r>
              <a:rPr lang="pt-BR" dirty="0"/>
              <a:t>, se a primeira expressão for falsa, o resultado será a segunda expressão, senão será a primeira. </a:t>
            </a:r>
          </a:p>
          <a:p>
            <a:r>
              <a:rPr lang="pt-BR" dirty="0"/>
              <a:t>Para os outros operadores, o retorno será do tipo </a:t>
            </a:r>
            <a:r>
              <a:rPr lang="pt-BR" i="1" dirty="0" err="1"/>
              <a:t>bool</a:t>
            </a:r>
            <a:r>
              <a:rPr lang="pt-BR" dirty="0"/>
              <a:t> (</a:t>
            </a:r>
            <a:r>
              <a:rPr lang="pt-BR" i="1" dirty="0" err="1"/>
              <a:t>True</a:t>
            </a:r>
            <a:r>
              <a:rPr lang="pt-BR" dirty="0"/>
              <a:t> ou </a:t>
            </a:r>
            <a:r>
              <a:rPr lang="pt-BR" i="1" dirty="0"/>
              <a:t>False</a:t>
            </a:r>
            <a:r>
              <a:rPr lang="pt-BR" dirty="0"/>
              <a:t>).</a:t>
            </a:r>
          </a:p>
          <a:p>
            <a:r>
              <a:rPr lang="pt-BR" dirty="0"/>
              <a:t>Além dos operadores booleanos, existem as funções </a:t>
            </a:r>
            <a:r>
              <a:rPr lang="pt-BR" dirty="0" err="1"/>
              <a:t>all</a:t>
            </a:r>
            <a:r>
              <a:rPr lang="pt-BR" dirty="0"/>
              <a:t>(), que retorna verdadeiro quando todos os itens forem verdadeiros na sequência usada como parâmetro, e </a:t>
            </a:r>
            <a:r>
              <a:rPr lang="pt-BR" dirty="0" err="1"/>
              <a:t>any</a:t>
            </a:r>
            <a:r>
              <a:rPr lang="pt-BR" dirty="0"/>
              <a:t>(), que retorna verdadeiro se algum item o for.</a:t>
            </a:r>
          </a:p>
        </p:txBody>
      </p:sp>
    </p:spTree>
    <p:extLst>
      <p:ext uri="{BB962C8B-B14F-4D97-AF65-F5344CB8AC3E}">
        <p14:creationId xmlns:p14="http://schemas.microsoft.com/office/powerpoint/2010/main" val="7278103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Funções são blocos de código identificados por um nome, que podem receber parâmetros pré-determinados.</a:t>
            </a:r>
          </a:p>
          <a:p>
            <a:r>
              <a:rPr lang="pt-BR" dirty="0"/>
              <a:t>No Python, as funções:</a:t>
            </a:r>
          </a:p>
          <a:p>
            <a:pPr lvl="1"/>
            <a:r>
              <a:rPr lang="pt-BR" dirty="0"/>
              <a:t>Podem retornar ou não objetos.</a:t>
            </a:r>
          </a:p>
          <a:p>
            <a:pPr lvl="1"/>
            <a:r>
              <a:rPr lang="pt-BR" dirty="0"/>
              <a:t>Aceitam </a:t>
            </a:r>
            <a:r>
              <a:rPr lang="pt-BR" i="1" dirty="0" err="1"/>
              <a:t>Doc</a:t>
            </a:r>
            <a:r>
              <a:rPr lang="pt-BR" i="1" dirty="0"/>
              <a:t> </a:t>
            </a:r>
            <a:r>
              <a:rPr lang="pt-BR" i="1" dirty="0" err="1"/>
              <a:t>Strings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Aceitam parâmetros opcionais (com </a:t>
            </a:r>
            <a:r>
              <a:rPr lang="pt-BR" i="1" dirty="0"/>
              <a:t>defaults</a:t>
            </a:r>
            <a:r>
              <a:rPr lang="pt-BR" dirty="0"/>
              <a:t>). Se não for passado o parâmetro será igual ao </a:t>
            </a:r>
            <a:r>
              <a:rPr lang="pt-BR" i="1" dirty="0"/>
              <a:t>default</a:t>
            </a:r>
            <a:r>
              <a:rPr lang="pt-BR" dirty="0"/>
              <a:t> definido na função.</a:t>
            </a:r>
          </a:p>
          <a:p>
            <a:pPr lvl="1"/>
            <a:r>
              <a:rPr lang="pt-BR" dirty="0"/>
              <a:t>Aceitam que os parâmetros sejam passados com nome. Neste caso, a ordem em que os parâmetros foram passados não importa.</a:t>
            </a:r>
          </a:p>
          <a:p>
            <a:pPr lvl="1"/>
            <a:r>
              <a:rPr lang="pt-BR" dirty="0"/>
              <a:t>Tem </a:t>
            </a:r>
            <a:r>
              <a:rPr lang="pt-BR" i="1" dirty="0" err="1"/>
              <a:t>namespace</a:t>
            </a:r>
            <a:r>
              <a:rPr lang="pt-BR" dirty="0"/>
              <a:t> próprio (escopo local), e por isso podem ofuscar definições de escopo global.</a:t>
            </a:r>
          </a:p>
          <a:p>
            <a:pPr lvl="1"/>
            <a:r>
              <a:rPr lang="pt-BR" dirty="0"/>
              <a:t>Podem ter suas propriedades alteradas (geralmente por decoradores).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0622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i="1" dirty="0" err="1"/>
              <a:t>Doc</a:t>
            </a:r>
            <a:r>
              <a:rPr lang="pt-BR" i="1" dirty="0"/>
              <a:t> </a:t>
            </a:r>
            <a:r>
              <a:rPr lang="pt-BR" i="1" dirty="0" err="1"/>
              <a:t>Strings</a:t>
            </a:r>
            <a:r>
              <a:rPr lang="pt-BR" dirty="0"/>
              <a:t> são </a:t>
            </a:r>
            <a:r>
              <a:rPr lang="pt-BR" i="1" dirty="0" err="1"/>
              <a:t>strings</a:t>
            </a:r>
            <a:r>
              <a:rPr lang="pt-BR" dirty="0"/>
              <a:t> que estão associadas a uma estrutura do Python. Nas funções, as </a:t>
            </a:r>
            <a:r>
              <a:rPr lang="pt-BR" i="1" dirty="0" err="1"/>
              <a:t>Doc</a:t>
            </a:r>
            <a:r>
              <a:rPr lang="pt-BR" i="1" dirty="0"/>
              <a:t> </a:t>
            </a:r>
            <a:r>
              <a:rPr lang="pt-BR" i="1" dirty="0" err="1"/>
              <a:t>Strings</a:t>
            </a:r>
            <a:r>
              <a:rPr lang="pt-BR" dirty="0"/>
              <a:t> são colocadas dentro do corpo da função, geralmente no começo. </a:t>
            </a:r>
          </a:p>
          <a:p>
            <a:r>
              <a:rPr lang="pt-BR" dirty="0"/>
              <a:t>O objetivo das </a:t>
            </a:r>
            <a:r>
              <a:rPr lang="pt-BR" i="1" dirty="0" err="1"/>
              <a:t>Doc</a:t>
            </a:r>
            <a:r>
              <a:rPr lang="pt-BR" i="1" dirty="0"/>
              <a:t> </a:t>
            </a:r>
            <a:r>
              <a:rPr lang="pt-BR" i="1" dirty="0" err="1"/>
              <a:t>Strings</a:t>
            </a:r>
            <a:r>
              <a:rPr lang="pt-BR" dirty="0"/>
              <a:t> é servir de documentação para aquela estrutura.</a:t>
            </a:r>
          </a:p>
        </p:txBody>
      </p:sp>
    </p:spTree>
    <p:extLst>
      <p:ext uri="{BB962C8B-B14F-4D97-AF65-F5344CB8AC3E}">
        <p14:creationId xmlns:p14="http://schemas.microsoft.com/office/powerpoint/2010/main" val="26780734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Sintaxe:</a:t>
            </a:r>
          </a:p>
          <a:p>
            <a:pPr marL="320040" lvl="1" indent="0">
              <a:buNone/>
            </a:pP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def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func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(parametro1, parametro2=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padrao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):</a:t>
            </a:r>
            <a:b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	“””</a:t>
            </a:r>
            <a:b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	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Doc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 String </a:t>
            </a:r>
            <a:b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	“”” </a:t>
            </a:r>
            <a:b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	&lt;bloco de código&gt; </a:t>
            </a:r>
            <a:b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	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return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1860607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Os parâmetros com </a:t>
            </a:r>
            <a:r>
              <a:rPr lang="pt-BR" i="1" dirty="0"/>
              <a:t>default</a:t>
            </a:r>
            <a:r>
              <a:rPr lang="pt-BR" dirty="0"/>
              <a:t> devem ficar após os que não tem </a:t>
            </a:r>
            <a:r>
              <a:rPr lang="pt-BR" i="1" dirty="0"/>
              <a:t>default</a:t>
            </a:r>
            <a:r>
              <a:rPr lang="pt-BR" dirty="0"/>
              <a:t>.</a:t>
            </a:r>
          </a:p>
          <a:p>
            <a:r>
              <a:rPr lang="pt-BR" dirty="0"/>
              <a:t>Exemplo (fatorial com recursão):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49434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1011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(fatorial sem recursão):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4752528" cy="370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8135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– Fibonacci Recursivo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48880"/>
            <a:ext cx="49625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7708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– Fibonacci Não Recursivo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60848"/>
            <a:ext cx="51816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30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Comentários funcionais são usados em linguagens interpretadas para definir o interpretador que será utilizado para rodar o programa em sistemas compatíveis com a arquitetura Unix (como as </a:t>
            </a:r>
            <a:r>
              <a:rPr lang="pt-BR" sz="2400" dirty="0" err="1"/>
              <a:t>distros</a:t>
            </a:r>
            <a:r>
              <a:rPr lang="pt-BR" sz="2400" dirty="0"/>
              <a:t> Linux), por meio de um comentário começando com #! no início de um arquivo que indica o caminho para o interpretador)</a:t>
            </a:r>
          </a:p>
          <a:p>
            <a:r>
              <a:rPr lang="pt-BR" sz="2400" dirty="0"/>
              <a:t>Exemplo:</a:t>
            </a:r>
          </a:p>
          <a:p>
            <a:endParaRPr lang="pt-BR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4365104"/>
            <a:ext cx="6862833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67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– Conversão RGB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70473"/>
            <a:ext cx="568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548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Observações:</a:t>
            </a:r>
          </a:p>
          <a:p>
            <a:pPr lvl="1"/>
            <a:r>
              <a:rPr lang="pt-BR" dirty="0"/>
              <a:t>Os argumentos com padrão devem vir por último, depois dos argumentos sem padrão.</a:t>
            </a:r>
          </a:p>
          <a:p>
            <a:pPr lvl="1"/>
            <a:r>
              <a:rPr lang="pt-BR" dirty="0"/>
              <a:t>O valor do padrão para um parâmetro é calculado quando a função é definida.</a:t>
            </a:r>
          </a:p>
          <a:p>
            <a:pPr lvl="1"/>
            <a:r>
              <a:rPr lang="pt-BR" dirty="0"/>
              <a:t>Os argumentos passados sem identificador são recebidos pela função na forma de uma lista.</a:t>
            </a:r>
          </a:p>
          <a:p>
            <a:pPr lvl="1"/>
            <a:r>
              <a:rPr lang="pt-BR" dirty="0"/>
              <a:t>Os argumentos passados com identificador são recebidos pela função na forma de um dicionário.</a:t>
            </a:r>
          </a:p>
          <a:p>
            <a:pPr lvl="1"/>
            <a:r>
              <a:rPr lang="pt-BR" dirty="0"/>
              <a:t>Os parâmetros passados com identificador na chamada da função devem vir no fim da lista de parâmetros.</a:t>
            </a:r>
          </a:p>
        </p:txBody>
      </p:sp>
    </p:spTree>
    <p:extLst>
      <p:ext uri="{BB962C8B-B14F-4D97-AF65-F5344CB8AC3E}">
        <p14:creationId xmlns:p14="http://schemas.microsoft.com/office/powerpoint/2010/main" val="1868082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de como receber todos parâmetros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34" b="72351"/>
          <a:stretch/>
        </p:blipFill>
        <p:spPr bwMode="auto">
          <a:xfrm>
            <a:off x="1547664" y="2492896"/>
            <a:ext cx="5098331" cy="242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0529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No exemplo, </a:t>
            </a:r>
            <a:r>
              <a:rPr lang="pt-BR" dirty="0" err="1"/>
              <a:t>kargs</a:t>
            </a:r>
            <a:r>
              <a:rPr lang="pt-BR" dirty="0"/>
              <a:t> receberá os argumentos nomeados e </a:t>
            </a:r>
            <a:r>
              <a:rPr lang="pt-BR" dirty="0" err="1"/>
              <a:t>args</a:t>
            </a:r>
            <a:r>
              <a:rPr lang="pt-BR" dirty="0"/>
              <a:t> receberá os outros.</a:t>
            </a:r>
          </a:p>
          <a:p>
            <a:r>
              <a:rPr lang="pt-BR" dirty="0"/>
              <a:t>O interpretador tem definidas algumas funções </a:t>
            </a:r>
            <a:r>
              <a:rPr lang="pt-BR" i="1" dirty="0" err="1"/>
              <a:t>builtin</a:t>
            </a:r>
            <a:r>
              <a:rPr lang="pt-BR" dirty="0"/>
              <a:t>, incluindo </a:t>
            </a:r>
            <a:r>
              <a:rPr lang="pt-BR" dirty="0" err="1"/>
              <a:t>sorted</a:t>
            </a:r>
            <a:r>
              <a:rPr lang="pt-BR" dirty="0"/>
              <a:t>(), que ordena sequências, e </a:t>
            </a:r>
            <a:r>
              <a:rPr lang="pt-BR" dirty="0" err="1"/>
              <a:t>cmp</a:t>
            </a:r>
            <a:r>
              <a:rPr lang="pt-BR" dirty="0"/>
              <a:t>(), que faz comparações entre dois argumentos e retorna -1 se o primeiro elemento for maior , 0 (zero) se forem iguais ou 1 se o último for maior. </a:t>
            </a:r>
            <a:r>
              <a:rPr lang="pt-BR"/>
              <a:t>Essa função é usada pela rotina de ordenação, um comportamento que pode ser modificado.</a:t>
            </a:r>
          </a:p>
        </p:txBody>
      </p:sp>
    </p:spTree>
    <p:extLst>
      <p:ext uri="{BB962C8B-B14F-4D97-AF65-F5344CB8AC3E}">
        <p14:creationId xmlns:p14="http://schemas.microsoft.com/office/powerpoint/2010/main" val="13693634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– </a:t>
            </a:r>
            <a:r>
              <a:rPr lang="pt-BR" dirty="0" err="1"/>
              <a:t>tipagem</a:t>
            </a:r>
            <a:r>
              <a:rPr lang="pt-BR" dirty="0"/>
              <a:t> dinâmica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Variáveis (e parâmetros) não tem tipos declarados e podem ser associados a objetos de qualquer tipo</a:t>
            </a:r>
          </a:p>
          <a:p>
            <a:r>
              <a:rPr lang="pt-BR" dirty="0"/>
              <a:t>Também conhecida como “</a:t>
            </a:r>
            <a:r>
              <a:rPr lang="pt-BR" dirty="0" err="1"/>
              <a:t>duck</a:t>
            </a:r>
            <a:r>
              <a:rPr lang="pt-BR" dirty="0"/>
              <a:t> </a:t>
            </a:r>
            <a:r>
              <a:rPr lang="pt-BR" dirty="0" err="1"/>
              <a:t>typing</a:t>
            </a:r>
            <a:r>
              <a:rPr lang="pt-BR" dirty="0"/>
              <a:t>” (</a:t>
            </a:r>
            <a:r>
              <a:rPr lang="pt-BR" dirty="0" err="1"/>
              <a:t>tipagem</a:t>
            </a:r>
            <a:r>
              <a:rPr lang="pt-BR" dirty="0"/>
              <a:t> pato) nas comunidades Python, </a:t>
            </a:r>
            <a:r>
              <a:rPr lang="pt-BR" dirty="0" err="1"/>
              <a:t>Ruby</a:t>
            </a:r>
            <a:r>
              <a:rPr lang="pt-BR" dirty="0"/>
              <a:t> e </a:t>
            </a:r>
            <a:r>
              <a:rPr lang="pt-BR" dirty="0" err="1"/>
              <a:t>Smalltalk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3" r="28481" b="62256"/>
          <a:stretch/>
        </p:blipFill>
        <p:spPr bwMode="auto">
          <a:xfrm>
            <a:off x="3059832" y="4233032"/>
            <a:ext cx="3998745" cy="202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7199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Tipagem</a:t>
            </a:r>
            <a:r>
              <a:rPr lang="pt-BR" dirty="0"/>
              <a:t> Forte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Python não faz conversão automática de tipos</a:t>
            </a:r>
          </a:p>
          <a:p>
            <a:pPr lvl="1"/>
            <a:r>
              <a:rPr lang="pt-BR" dirty="0"/>
              <a:t>Exceções, por praticidade</a:t>
            </a:r>
          </a:p>
          <a:p>
            <a:pPr lvl="2"/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dirty="0" err="1">
                <a:sym typeface="Wingdings" panose="05000000000000000000" pitchFamily="2" charset="2"/>
              </a:rPr>
              <a:t>long</a:t>
            </a:r>
            <a:r>
              <a:rPr lang="pt-BR" dirty="0">
                <a:sym typeface="Wingdings" panose="05000000000000000000" pitchFamily="2" charset="2"/>
              </a:rPr>
              <a:t>  </a:t>
            </a:r>
            <a:r>
              <a:rPr lang="pt-BR" dirty="0" err="1">
                <a:sym typeface="Wingdings" panose="05000000000000000000" pitchFamily="2" charset="2"/>
              </a:rPr>
              <a:t>float</a:t>
            </a:r>
            <a:endParaRPr lang="pt-BR" dirty="0">
              <a:sym typeface="Wingdings" panose="05000000000000000000" pitchFamily="2" charset="2"/>
            </a:endParaRPr>
          </a:p>
          <a:p>
            <a:pPr lvl="2"/>
            <a:r>
              <a:rPr lang="pt-BR" dirty="0" err="1">
                <a:sym typeface="Wingdings" panose="05000000000000000000" pitchFamily="2" charset="2"/>
              </a:rPr>
              <a:t>str</a:t>
            </a:r>
            <a:r>
              <a:rPr lang="pt-BR" dirty="0">
                <a:sym typeface="Wingdings" panose="05000000000000000000" pitchFamily="2" charset="2"/>
              </a:rPr>
              <a:t>  </a:t>
            </a:r>
            <a:r>
              <a:rPr lang="pt-BR" dirty="0" err="1">
                <a:sym typeface="Wingdings" panose="05000000000000000000" pitchFamily="2" charset="2"/>
              </a:rPr>
              <a:t>unicode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51" b="9590"/>
          <a:stretch/>
        </p:blipFill>
        <p:spPr bwMode="auto">
          <a:xfrm>
            <a:off x="2339753" y="3429000"/>
            <a:ext cx="4680520" cy="319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0000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Perguntas e Discussão</a:t>
            </a:r>
          </a:p>
        </p:txBody>
      </p:sp>
      <p:sp>
        <p:nvSpPr>
          <p:cNvPr id="3" name="AutoShape 2" descr="data:image/jpeg;base64,/9j/4AAQSkZJRgABAQAAAQABAAD/2wCEAAkGBxAPEA8NDQ8PDw8PDw8PDQ8QDw8NDQ8PFBEWFhURFRQYHCggGBolHBQVITEhJSkrLi4uFx8zODMsNygtLisBCgoKDg0OGhAQGywkICQsLCwsLC8sLCwsLCwsLCwsLCwsLCwsLCwsLCwsLCwsLCwsLC0sLCwsLCwsLCwsLCwsLP/AABEIAOEA4QMBEQACEQEDEQH/xAAcAAEAAQUBAQAAAAAAAAAAAAAAAQIDBQYHBAj/xAA+EAACAQMCAwQHBgQEBwAAAAAAAQIDBBEFEiExQQZRYXEHEyIygZGhFEJSYrHBI3KS0RUzk6IWJDRDRIKy/8QAGwEBAAIDAQEAAAAAAAAAAAAAAAMEAQIFBgf/xAAuEQEAAgEDAwMDAwMFAAAAAAAAAQIDBBEhBRIxE0FRImFxMoGxBhThFUKRodH/2gAMAwEAAhEDEQA/AO4gAAAAAAAAAAAAAAAAAAAAAAAAAAAAAAACAJAAAAAAAAAQBTOoopuTSS5tvCRiZ2ZiJmdoazqnb7TrduLuFVkuDjR/i4fdlcCG2ox193Sw9I1WXmK7fnhgqvpbtk/Ytq8l3twj9CGdbX2hfr/Tmbbm0Qml6WrVv27evFd6cJmY1lZ8wxb+nc0fptEs1YekPTa2E7hUm+laLpL5vgS11GOfdSy9H1eP/bv+OWy29zCpFSpzhUi+UoSU4v4omi0T4c29LUna0bfldyZapAAAAAAAAAAAAAAAAAAAAAAAQwMD2r7U0NOp7qr3VJf5VKON8n3+C8SLLmjHHK9oen5NXfavEe8uL9ou1l3fyfrqjhS+7Qg9tNLx6y+Jzcma1/L2uj6bg00cRvPzLBEK/wAAAAB7NO1S4tpb7atUpP8AK/ZfnF8Gb1vaviUGbTYs0bZKxLpHZb0oKTjR1KKi3wVxBYh/7x6eaLuLV78W/wCXmtd0GaxNsE/t/wCOmUa0ZxU4SUoyScZJ5TT6ouRy83as1nafK4ZagAAAAAAAAAAAAAAAAAAAQBgO1/aWnp1B1JYlVkmqFPrKfj4IizZYpH3X+n6G+qybR4jzLgmpX9W5qzuK8t9SbzJ9EuiS6JHJtabTvL32DDTDSKU4iHmNUoGAMgAAAB+G2dhu2dTT5qlVbnaSa3w4t0uPvw/dFnBn7J2nw4/U+l11Ne+sbX/l3K1uIVYRq05KUJxUoSXFOL6nTiYmN4eHvSaW7ZjmF4y1AAAAAAAAAAAAAAAAAABjtd1anZ0J3FZ+zFeyus5PgorxbNL3ikbys6TTX1GWMdPdwDtJrVW+ryr1nni1COfZhHPCKOTfJN53l9A0ulx6bHGOn7/eWKNFgMH4ALNa6hD3pLPdzZJXHaVbLq8WLi0vP/itP83yN/7eyr/quHd6aFzCfuyy+7r8jScdoWsesxZOIleI1neAMmQbui+ijtO6dRadXl/CqZds2+EKnP1fk+L8/Mu6XLt9MvNdd0EWr69I59/x8uvJnQeSSAAAAAAAAAAAAAAAAAQBxj0n6+69xKhB/wAG29nwlV+9L4cF8zl6rJ3W7Y8Pc9C0cYMPrW/Vb+GhFd2OfcAD2Jl6LTRb27zGxtqlXpKoltpx8Nz4ZLOHDNuZcbqXUa4PoieVyv6LdZxudspPnhVqbl+pdjHMQ81bV1tO8tX1bRLqzko3dvVoN8t8WovylyZjbZvW9beJeSlF5WOHcaylrvvwz1lXlJbZ8X0l18mVsuKPZ2tFrbR9F3pKrt7hhlVCpKLU4NxlFqUZLmpJ5TMxMxzDW1YtG0+JfRfZXV1e2lG5XOccVF3VI8JL5o7GK/fSJfOtbp/QzWoy6JFVIAAAAAAAAAAAAAAEAY7tDqCtbWvcdadOTj/Njh9TTJbtrMrGkw+tmrjj3l8y32qpS2vM3nNSWfvPn5s5tMM2jeXt8/UKYp9Osb7Io3lOXKSz3PgzW2K0JMWvxZPflfI5iYW4tE+JezRtPldXFG1p+9WqKHkucpfCKb+Btjr3WiqHVaiuHDbJPs+j9MsoW9Gnb0lthShGEV4JYyditYrG0PnWXJbJeb28y9Rlos3dpTrQlSrQjUpyWJQnFSi14phmJ28OJekT0bRs83tim7ZtutSby6DfJx/J+nkQ3ps6el1HfPbPlo6xBEMujWNlVCpuz4Mp5I2l6DR5JtTaVwjW948AON3WPQpfZp3Vq37tSNaK7lKKi/rEv6O3Ew8n/UWL66ZPts6cXXmwAAAAAAAAAAAAAAABgO2uhVNQtKlpRrq3lOUHvcHNYi87cZWM95pevdGyfTZ5w374cE1/0ZapaZl6h3NNfft81Xjxh730ZH2zC/XU0tPLT6tOUG4zi4yXOMk4yXmma/lNE78q6V1OHuyeO58UazSsp6ajJj/TLt/ob7MV4v8AxK8p+r3QcbWEk1UcZc6jT93K4I3xYYrbuVeodTvnpGN1dFhxkgALVzQjUhKnUipQnFwnFrKlFrDRhmszE7w+Xu1Onu0vLm0ecUarjFv8DW6L/paKd+JmHp9PPqY62bP2L9Ht1eRVaq/stCXuynFurNd8YcOHizX0Jv5bW6rj0sTERvLotp6NNNgkpqrVl1lKo45+EcImjS0hzb9d1Vp4mI/Zav8A0YWFRNUZVqEuklP1kf6ZC2lpPhvi69qaz9e0x+Hn7Bdl7nTb6rGpipRqUPZrQTUG1LOGuj4mmHFOO0pOpdQx6vBWa8TE+HRi44CQAAAAAAAAAAAAAAAEAAMVrXZuzvYuN3bUq35pRxUXlJcV8zEw3rktXw1XT/RJptC6jdRVWcIcYW9SXrKSnlYk2+Lx3NmvZCWdTeY2b+kbq6QAACGByfUOzkL3tBc1KsU6FvC3nVT5VKvq47YPwxxfl4lft7sjsRqPR0kbeZdEVXHBcMciw5EzvzJ64MHrgKo18A+730aiksgXAAAAAAAAAEASAAAAAACAJAAAAACALdxWjCMqk2oxgnKUnwSilltiZ2ZrWbTtDQezF/Gurm9X/k3VWa73CGKcP9sERYp33n5XddjnHNcc+0f5Zr7SSqJ9pAfaAJVwBldHrbt8e7a/1AyYAAAAAAAAAAAAAAAAAAAAAACALVzcQpxlUqSjCEE5SlJqMYpdW2YmduW1aWvaIrG7jXpA7eu73Wlo3G2TaqTy81+PLwh+pQz5+76avWdM6V6Mxly+faPhe7A3ubV088adSefKT3L9SfS23rs5nXMcxn7p92y/aSy4h9pAlXAFauAM/wBmOKqT6ezFfVv9gM6AAAAAAAAAAAAAAAAAAAAABAGI7Rdobewp+tuJ8/cpxw6k33JfuR5MkUjla0ujy6m21I/f2hxHtf2yuNRk4ybp26fsUIvhwfvTfVnPyZpvP2ew0XT8Wmjjm3y1vJCv+zK9m9U+zVsyb9XNbanh3S+H7k+HJ2Wc3qmj/uMW0eY5b79p6p8Oj6HTeJtXZ6NPu6O5qvuecbcPb5/sGGXqaXGpHfa1E3+Co8fKSQFxaDU259ZHd3NPHzA2bRrdUqUYJpte+11k+YHvAAAAAAAAAAAAAAAAAAAABDDDVu2na+np8NkMVLmpFulT47Yr8c8cl+pBlzRSPu6nTum31dt54rHmXDNX1OrdVZVq03UnJ8ZP9EuiXRHOtabTvL2WLFTDXspHEPCYbgADMaHqtWMoUIxlVUpKMIRTlUy+ke/yLOHNaJ7fLi9S6diyVnLHEw2+606vBuNSnKEljKbXDKzzTOg8lMbPRpl9Vp5Wfd8eOAw2TTNcU8JsDZtLgm5zy+KisfdXN58/7AZIAAAAAAAABAEgAAAAAAAAAGH7U63CwtqlzPjJYjShnDnUbwl+/kmR5b9ld1vRaWdTmikfv+Hz7q+oVK9SdarJyqVZNybfLwXclyRypmbTvL3tMVcOOMdI4Y0MbgNwDIaHotxfVVQtabnLnKXKFOP4pS6G9Mc2naFbU6vHp6915dw7GdiLfTY73itcte3XlFJxzzjBfdX1Z0ceGtHkdb1DJqZ54j4XL5wqVJSaT6LyXAlc9jbjQqVTLg9kvDl8gI03QnRmnJJx/Em2s+PcBsVWq6KjOPJNKS6OLAytCqpxUovKYFwAAAAAAACAJAAAAAAAAAAON+lzWHVuo2kX7FvBOS6OrP8AtHHzOfqr722+Hr+g6eKYpyz5n+HOq0ssrQ7N55UGWhkDM9lOzlbUq6oUvZhHEq9V8VThnn4yeHheBJjxzeVPW6yump3T59nf9A0OhY0Y29tDbFcZS5znLrKT6s6VaRWNoeMz6i+e/fed2QrL2ZY57XjzwbIXO5X+HxYFynqS7wPRHWZLlIC5/jOU1N5TTQGS0PUNuE37L5+AGyp5AkAAAAAAACAJAAAAAAAAplLHF8lzHsbc7Q+adav3cXFxcP8A7tWc1/Ln2fokce9t7bvoemx+lirj+IYpsNpncyBAY9nf/RdpCttPoyxipcpV6j6vcvZXwjg6WCnbR4zqmecuon7cNvJnOQwOfa1pMVXqrD4zbjhv73H9wMdPRHzTcfN8QKIaU84cpfMDMWNlTgmnHduWJOT3PHcBkqV1SgsKMVjwA2DSqm6lGT65x5Z4AewAAAAAAAAAAAAAAABAGN7R3HqrS5q8tlCo157Wa3nasym0te7LWPu+aM4XHgkvI5O2/h9BtaK8zK2nnk0ZmJRRes+JDDZXQpb5wprnOcYLzk0v3MxG8w0yW7aTP2l9SWVFU6dOmuUIQgl4Ril+x1o8PA5Ld1pn5lfMtEMDU9Wrr10p972p+XADxuqgLUqkUBErnPCHF9X0XxAzGldn6VWEK1WVSTecxUtsMptY4cegGy04KKUYpJJYSXBJAVAAAAABAEgAAAAAAAAIYGM7S6bK7ta9rTmqcqsHBTknKMc96RpavdEwm0+X0skX+HEdW9D+rZbhUta8VyUasqUv6ZRx9SOuGKr+XqNss/U1e+7B6tb5c7GvhfepJVl8NjYmhXU/EsLL7RCSpyjVjNvChKnJTb7kms5NJxx8LNdZkr4s6b2D9Hmo1atC6vIwtqFOpCptqZ+0T2tNJQXu/FryFcEbxLTL1a00mnl3ZFpxEgWrqTUJtc1GTXngDTqkd649QMfV02WeFSSXdkC2tPX35yl8cL6AVzqqGIx4Abp2d/6em+/e/wDewMmAAAAAAAAAAAAAAAAAGBGQLVzcQpRc6s4wjFZcpNRSXmzEzs2pS152rG7TL70o6bSk4RlVrYeHKnTez4N4yQTqKQ6lOj6i0bztD2aN29028nGnGrsqv3I1oOm2+6Mnwz8TauatkOfpuowxvMcfZtZM56UBIESWeAGoVKeyU4fhlJLyTAsTYHiu621NvklkDEUZynLd06eQHUNKpbKNKHdCOfPGWB6wAAAAAAAAAAAAAAAACGBqXbntjHT4qnTUalzNZjBvEacfxy/ZdSDPm7HV6Z0ydXPdadqw4t2h7QXN5L/mK05/ly1Tj4KHJfqULXtbzL1VNNi08duOu3392GMNgyOz+iLtTO5pzsbmTnVoJSpTk8znS5YbfNp9fEu4MkzG0vL9W0kY7epTxLpBZcZIEAanf/5tX+eX6geKowMNq1TlD8Ty/JATY0+MV3tL6gdQhHCS7kkBUAAAAAAAAAgABIAAAAAQwPm7tjqUq99d1JNv+NKEfCMPZS+hy8kTa8y91o5jFp61j4YJvJpsn7t+UBiZDLDbvRPOS1a328nCup/y+rb/AFUSbB+tzuq7f207/b+X0CjoPIpAgDUb5/xan88v1A8NZgYG5luqvuWEgMnpcM1Ka75w/wDpAdIAgCQAAAAAAAKcgMgMgMgMgRkCcgRkD5z9IOmStNQuYSTUak3WovpKE+PDyeUUr0+rd6fS6nvxR/212nNSylzXTq14EVqr2HPEz2yEa2Bj8Ouehvs1Onv1KvFwc4+rtoy4N03hyqY6J8EvIuYMe31PN9W1cXn0qe3l1LcWnEMgROoopyfJLLA0+7nmc5filJ/NgeCvUAw8F7TfewM3ocM16SX44v4LiBvuQJyAyAyAyAyBOQIyBOQLe4CNwEbwG8BvAjeBDqAR6wDX+2XZe31SiqVbMKkMujXik5021xXjF9V4Gtq7psWa2OeHGNV9Feq0ZP1MadzHPszpVI05fGM2sEc412NZE+Xv0X0WanV43VWhax/M/tFX+mLS+pr6ET5Sx1W9OIdA0L0cWFs4zqqV3UXWsl6vPf6tcPnk2rhpCDN1PPk432/DdVVS4Imc6Z3T64B60DwazdYhtX3ufkgNUvKz7wGl2jqRrVp+5Tpzx+apjgvhzAxNNcQNl7Lw/jJ90ZP9v3A2/cA3ATuAlSAncAyBOQGQGQLIENgUuQFO4ClzAplUAtusBblcgWKl9jv+QHmnquOkvkBb/wAYXdL5AVLVM9JfIC7HUM9H8gLsbpvvAuRrsDH6lJyeeiXADAVYynLbFZbaXzYGy1oRoWsqS/A4rvlN83+oGpU6LzyA2HQ5qlJyqcPYaXVviuAGco6hGXevPAHrjMCpSAncBO4CdwEqQE7gGQKcAQ0BDQFLiBS4AUuAEOmBQ6SApdFdwFDoLuQFLoLuQFLpICNiApaQFmvP2Wk0n0b5AeJapCPszwpeaafxArjq0IrEdq8uAGP1i+3wTgt0ov3Y82nz4fIDEU7+S50qn9DA9C1bvp1f9Of9gL9LV+ihU/05/wBgNn0+4/hxT544/wBgPYqoFSqAVqYFSkBKkBVuAnIFzAEbQG0CNoEbQG0CNoFLgBDgBDpgQ6YFPqgIdECh2wFupYxlzWQMfcdm7efvU15rMX9APP8A8IW/R1V5VJAXrbszRpvMd7f5pOQHtjpUUBcjp67gLkbNdyAqVsBUqAFSogT6oCr1YEqIE7AJ2gXsAMAMARgBgBgBgCNoDaA2gRtAbQI2ATtAjaA2ANgE7AG0BtAnaA2gTtAbQG0BtAbQJ2gMAVYAYAAAIwBOAIwAwAwAwAwAwAAYAYAYAYAYAYAYAnADADAABgBgBgCcAMAAIAAAAAAAAAEAAAAAAAAAAAAACQIAASgAAAA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data:image/jpeg;base64,/9j/4AAQSkZJRgABAQAAAQABAAD/2wCEAAkGBxAPEA8NDQ8PDw8PDw8PDQ8QDw8NDQ8PFBEWFhURFRQYHCggGBolHBQVITEhJSkrLi4uFx8zODMsNygtLisBCgoKDg0OGhAQGywkICQsLCwsLC8sLCwsLCwsLCwsLCwsLCwsLCwsLCwsLCwsLCwsLC0sLCwsLCwsLCwsLCwsLP/AABEIAOEA4QMBEQACEQEDEQH/xAAcAAEAAQUBAQAAAAAAAAAAAAAAAQIDBQYHBAj/xAA+EAACAQMCAwQHBgQEBwAAAAAAAQIDBBEFEiExQQZRYXEHEyIygZGhFEJSYrHBI3KS0RUzk6IWJDRDRIKy/8QAGwEBAAIDAQEAAAAAAAAAAAAAAAMEAQIFBgf/xAAuEQEAAgEDAwMDAwMFAAAAAAAAAQIDBBEhBRIxE0FRImFxMoGxBhThFUKRodH/2gAMAwEAAhEDEQA/AO4gAAAAAAAAAAAAAAAAAAAAAAAAAAAAAAACAJAAAAAAAAAQBTOoopuTSS5tvCRiZ2ZiJmdoazqnb7TrduLuFVkuDjR/i4fdlcCG2ox193Sw9I1WXmK7fnhgqvpbtk/Ytq8l3twj9CGdbX2hfr/Tmbbm0Qml6WrVv27evFd6cJmY1lZ8wxb+nc0fptEs1YekPTa2E7hUm+laLpL5vgS11GOfdSy9H1eP/bv+OWy29zCpFSpzhUi+UoSU4v4omi0T4c29LUna0bfldyZapAAAAAAAAAAAAAAAAAAAAAAAQwMD2r7U0NOp7qr3VJf5VKON8n3+C8SLLmjHHK9oen5NXfavEe8uL9ou1l3fyfrqjhS+7Qg9tNLx6y+Jzcma1/L2uj6bg00cRvPzLBEK/wAAAAB7NO1S4tpb7atUpP8AK/ZfnF8Gb1vaviUGbTYs0bZKxLpHZb0oKTjR1KKi3wVxBYh/7x6eaLuLV78W/wCXmtd0GaxNsE/t/wCOmUa0ZxU4SUoyScZJ5TT6ouRy83as1nafK4ZagAAAAAAAAAAAAAAAAAAAQBgO1/aWnp1B1JYlVkmqFPrKfj4IizZYpH3X+n6G+qybR4jzLgmpX9W5qzuK8t9SbzJ9EuiS6JHJtabTvL32DDTDSKU4iHmNUoGAMgAAAB+G2dhu2dTT5qlVbnaSa3w4t0uPvw/dFnBn7J2nw4/U+l11Ne+sbX/l3K1uIVYRq05KUJxUoSXFOL6nTiYmN4eHvSaW7ZjmF4y1AAAAAAAAAAAAAAAAAABjtd1anZ0J3FZ+zFeyus5PgorxbNL3ikbys6TTX1GWMdPdwDtJrVW+ryr1nni1COfZhHPCKOTfJN53l9A0ulx6bHGOn7/eWKNFgMH4ALNa6hD3pLPdzZJXHaVbLq8WLi0vP/itP83yN/7eyr/quHd6aFzCfuyy+7r8jScdoWsesxZOIleI1neAMmQbui+ijtO6dRadXl/CqZds2+EKnP1fk+L8/Mu6XLt9MvNdd0EWr69I59/x8uvJnQeSSAAAAAAAAAAAAAAAAAQBxj0n6+69xKhB/wAG29nwlV+9L4cF8zl6rJ3W7Y8Pc9C0cYMPrW/Vb+GhFd2OfcAD2Jl6LTRb27zGxtqlXpKoltpx8Nz4ZLOHDNuZcbqXUa4PoieVyv6LdZxudspPnhVqbl+pdjHMQ81bV1tO8tX1bRLqzko3dvVoN8t8WovylyZjbZvW9beJeSlF5WOHcaylrvvwz1lXlJbZ8X0l18mVsuKPZ2tFrbR9F3pKrt7hhlVCpKLU4NxlFqUZLmpJ5TMxMxzDW1YtG0+JfRfZXV1e2lG5XOccVF3VI8JL5o7GK/fSJfOtbp/QzWoy6JFVIAAAAAAAAAAAAAAEAY7tDqCtbWvcdadOTj/Njh9TTJbtrMrGkw+tmrjj3l8y32qpS2vM3nNSWfvPn5s5tMM2jeXt8/UKYp9Osb7Io3lOXKSz3PgzW2K0JMWvxZPflfI5iYW4tE+JezRtPldXFG1p+9WqKHkucpfCKb+Btjr3WiqHVaiuHDbJPs+j9MsoW9Gnb0lthShGEV4JYyditYrG0PnWXJbJeb28y9Rlos3dpTrQlSrQjUpyWJQnFSi14phmJ28OJekT0bRs83tim7ZtutSby6DfJx/J+nkQ3ps6el1HfPbPlo6xBEMujWNlVCpuz4Mp5I2l6DR5JtTaVwjW948AON3WPQpfZp3Vq37tSNaK7lKKi/rEv6O3Ew8n/UWL66ZPts6cXXmwAAAAAAAAAAAAAAABgO2uhVNQtKlpRrq3lOUHvcHNYi87cZWM95pevdGyfTZ5w374cE1/0ZapaZl6h3NNfft81Xjxh730ZH2zC/XU0tPLT6tOUG4zi4yXOMk4yXmma/lNE78q6V1OHuyeO58UazSsp6ajJj/TLt/ob7MV4v8AxK8p+r3QcbWEk1UcZc6jT93K4I3xYYrbuVeodTvnpGN1dFhxkgALVzQjUhKnUipQnFwnFrKlFrDRhmszE7w+Xu1Onu0vLm0ecUarjFv8DW6L/paKd+JmHp9PPqY62bP2L9Ht1eRVaq/stCXuynFurNd8YcOHizX0Jv5bW6rj0sTERvLotp6NNNgkpqrVl1lKo45+EcImjS0hzb9d1Vp4mI/Zav8A0YWFRNUZVqEuklP1kf6ZC2lpPhvi69qaz9e0x+Hn7Bdl7nTb6rGpipRqUPZrQTUG1LOGuj4mmHFOO0pOpdQx6vBWa8TE+HRi44CQAAAAAAAAAAAAAAAEAAMVrXZuzvYuN3bUq35pRxUXlJcV8zEw3rktXw1XT/RJptC6jdRVWcIcYW9SXrKSnlYk2+Lx3NmvZCWdTeY2b+kbq6QAACGByfUOzkL3tBc1KsU6FvC3nVT5VKvq47YPwxxfl4lft7sjsRqPR0kbeZdEVXHBcMciw5EzvzJ64MHrgKo18A+730aiksgXAAAAAAAAAEASAAAAAACAJAAAAACALdxWjCMqk2oxgnKUnwSilltiZ2ZrWbTtDQezF/Gurm9X/k3VWa73CGKcP9sERYp33n5XddjnHNcc+0f5Zr7SSqJ9pAfaAJVwBldHrbt8e7a/1AyYAAAAAAAAAAAAAAAAAAAAAACALVzcQpxlUqSjCEE5SlJqMYpdW2YmduW1aWvaIrG7jXpA7eu73Wlo3G2TaqTy81+PLwh+pQz5+76avWdM6V6Mxly+faPhe7A3ubV088adSefKT3L9SfS23rs5nXMcxn7p92y/aSy4h9pAlXAFauAM/wBmOKqT6ezFfVv9gM6AAAAAAAAAAAAAAAAAAAAABAGI7Rdobewp+tuJ8/cpxw6k33JfuR5MkUjla0ujy6m21I/f2hxHtf2yuNRk4ybp26fsUIvhwfvTfVnPyZpvP2ew0XT8Wmjjm3y1vJCv+zK9m9U+zVsyb9XNbanh3S+H7k+HJ2Wc3qmj/uMW0eY5b79p6p8Oj6HTeJtXZ6NPu6O5qvuecbcPb5/sGGXqaXGpHfa1E3+Co8fKSQFxaDU259ZHd3NPHzA2bRrdUqUYJpte+11k+YHvAAAAAAAAAAAAAAAAAAAABDDDVu2na+np8NkMVLmpFulT47Yr8c8cl+pBlzRSPu6nTum31dt54rHmXDNX1OrdVZVq03UnJ8ZP9EuiXRHOtabTvL2WLFTDXspHEPCYbgADMaHqtWMoUIxlVUpKMIRTlUy+ke/yLOHNaJ7fLi9S6diyVnLHEw2+606vBuNSnKEljKbXDKzzTOg8lMbPRpl9Vp5Wfd8eOAw2TTNcU8JsDZtLgm5zy+KisfdXN58/7AZIAAAAAAAABAEgAAAAAAAAAGH7U63CwtqlzPjJYjShnDnUbwl+/kmR5b9ld1vRaWdTmikfv+Hz7q+oVK9SdarJyqVZNybfLwXclyRypmbTvL3tMVcOOMdI4Y0MbgNwDIaHotxfVVQtabnLnKXKFOP4pS6G9Mc2naFbU6vHp6915dw7GdiLfTY73itcte3XlFJxzzjBfdX1Z0ceGtHkdb1DJqZ54j4XL5wqVJSaT6LyXAlc9jbjQqVTLg9kvDl8gI03QnRmnJJx/Em2s+PcBsVWq6KjOPJNKS6OLAytCqpxUovKYFwAAAAAAACAJAAAAAAAAAAON+lzWHVuo2kX7FvBOS6OrP8AtHHzOfqr722+Hr+g6eKYpyz5n+HOq0ssrQ7N55UGWhkDM9lOzlbUq6oUvZhHEq9V8VThnn4yeHheBJjxzeVPW6yump3T59nf9A0OhY0Y29tDbFcZS5znLrKT6s6VaRWNoeMz6i+e/fed2QrL2ZY57XjzwbIXO5X+HxYFynqS7wPRHWZLlIC5/jOU1N5TTQGS0PUNuE37L5+AGyp5AkAAAAAAACAJAAAAAAAAplLHF8lzHsbc7Q+adav3cXFxcP8A7tWc1/Ln2fokce9t7bvoemx+lirj+IYpsNpncyBAY9nf/RdpCttPoyxipcpV6j6vcvZXwjg6WCnbR4zqmecuon7cNvJnOQwOfa1pMVXqrD4zbjhv73H9wMdPRHzTcfN8QKIaU84cpfMDMWNlTgmnHduWJOT3PHcBkqV1SgsKMVjwA2DSqm6lGT65x5Z4AewAAAAAAAAAAAAAAABAGN7R3HqrS5q8tlCo157Wa3nasym0te7LWPu+aM4XHgkvI5O2/h9BtaK8zK2nnk0ZmJRRes+JDDZXQpb5wprnOcYLzk0v3MxG8w0yW7aTP2l9SWVFU6dOmuUIQgl4Ril+x1o8PA5Ld1pn5lfMtEMDU9Wrr10p972p+XADxuqgLUqkUBErnPCHF9X0XxAzGldn6VWEK1WVSTecxUtsMptY4cegGy04KKUYpJJYSXBJAVAAAAABAEgAAAAAAAAIYGM7S6bK7ta9rTmqcqsHBTknKMc96RpavdEwm0+X0skX+HEdW9D+rZbhUta8VyUasqUv6ZRx9SOuGKr+XqNss/U1e+7B6tb5c7GvhfepJVl8NjYmhXU/EsLL7RCSpyjVjNvChKnJTb7kms5NJxx8LNdZkr4s6b2D9Hmo1atC6vIwtqFOpCptqZ+0T2tNJQXu/FryFcEbxLTL1a00mnl3ZFpxEgWrqTUJtc1GTXngDTqkd649QMfV02WeFSSXdkC2tPX35yl8cL6AVzqqGIx4Abp2d/6em+/e/wDewMmAAAAAAAAAAAAAAAAAGBGQLVzcQpRc6s4wjFZcpNRSXmzEzs2pS152rG7TL70o6bSk4RlVrYeHKnTez4N4yQTqKQ6lOj6i0bztD2aN29028nGnGrsqv3I1oOm2+6Mnwz8TauatkOfpuowxvMcfZtZM56UBIESWeAGoVKeyU4fhlJLyTAsTYHiu621NvklkDEUZynLd06eQHUNKpbKNKHdCOfPGWB6wAAAAAAAAAAAAAAAACGBqXbntjHT4qnTUalzNZjBvEacfxy/ZdSDPm7HV6Z0ydXPdadqw4t2h7QXN5L/mK05/ly1Tj4KHJfqULXtbzL1VNNi08duOu3392GMNgyOz+iLtTO5pzsbmTnVoJSpTk8znS5YbfNp9fEu4MkzG0vL9W0kY7epTxLpBZcZIEAanf/5tX+eX6geKowMNq1TlD8Ty/JATY0+MV3tL6gdQhHCS7kkBUAAAAAAAAAgABIAAAAAQwPm7tjqUq99d1JNv+NKEfCMPZS+hy8kTa8y91o5jFp61j4YJvJpsn7t+UBiZDLDbvRPOS1a328nCup/y+rb/AFUSbB+tzuq7f207/b+X0CjoPIpAgDUb5/xan88v1A8NZgYG5luqvuWEgMnpcM1Ka75w/wDpAdIAgCQAAAAAAAKcgMgMgMgMgRkCcgRkD5z9IOmStNQuYSTUak3WovpKE+PDyeUUr0+rd6fS6nvxR/212nNSylzXTq14EVqr2HPEz2yEa2Bj8Ouehvs1Onv1KvFwc4+rtoy4N03hyqY6J8EvIuYMe31PN9W1cXn0qe3l1LcWnEMgROoopyfJLLA0+7nmc5filJ/NgeCvUAw8F7TfewM3ocM16SX44v4LiBvuQJyAyAyAyAyBOQIyBOQLe4CNwEbwG8BvAjeBDqAR6wDX+2XZe31SiqVbMKkMujXik5021xXjF9V4Gtq7psWa2OeHGNV9Feq0ZP1MadzHPszpVI05fGM2sEc412NZE+Xv0X0WanV43VWhax/M/tFX+mLS+pr6ET5Sx1W9OIdA0L0cWFs4zqqV3UXWsl6vPf6tcPnk2rhpCDN1PPk432/DdVVS4Imc6Z3T64B60DwazdYhtX3ufkgNUvKz7wGl2jqRrVp+5Tpzx+apjgvhzAxNNcQNl7Lw/jJ90ZP9v3A2/cA3ATuAlSAncAyBOQGQGQLIENgUuQFO4ClzAplUAtusBblcgWKl9jv+QHmnquOkvkBb/wAYXdL5AVLVM9JfIC7HUM9H8gLsbpvvAuRrsDH6lJyeeiXADAVYynLbFZbaXzYGy1oRoWsqS/A4rvlN83+oGpU6LzyA2HQ5qlJyqcPYaXVviuAGco6hGXevPAHrjMCpSAncBO4CdwEqQE7gGQKcAQ0BDQFLiBS4AUuAEOmBQ6SApdFdwFDoLuQFLoLuQFLpICNiApaQFmvP2Wk0n0b5AeJapCPszwpeaafxArjq0IrEdq8uAGP1i+3wTgt0ov3Y82nz4fIDEU7+S50qn9DA9C1bvp1f9Of9gL9LV+ihU/05/wBgNn0+4/hxT544/wBgPYqoFSqAVqYFSkBKkBVuAnIFzAEbQG0CNoEbQG0CNoFLgBDgBDpgQ6YFPqgIdECh2wFupYxlzWQMfcdm7efvU15rMX9APP8A8IW/R1V5VJAXrbszRpvMd7f5pOQHtjpUUBcjp67gLkbNdyAqVsBUqAFSogT6oCr1YEqIE7AJ2gXsAMAMARgBgBgBgCNoDaA2gRtAbQI2ATtAjaA2ANgE7AG0BtAnaA2gTtAbQG0BtAbQJ2gMAVYAYAAAIwBOAIwAwAwAwAwAwAAYAYAYAYAYAYAYAnADADAABgBgBgCcAMAAIAAAAAAAAAEAAAAAAAAAAAAACQIAASgAAAA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7" descr="data:image/jpeg;base64,/9j/4AAQSkZJRgABAQAAAQABAAD/2wCEAAkGBxIREhUUExQWFRUUGBgbGBgXFxcYGhkdGBcWFhgZHBccHCghGBslHhceIjEhJSkrLi4uGCAzODMsNygtLisBCgoKDg0OGxAQGzQmICUsLC8tLzQ0LDQ0LTQ0LCwsNDQsLywsLCwsLCwsLCwsLCwsLCwsLCwsNCwsLCwsLCwsLP/AABEIAL0BCwMBEQACEQEDEQH/xAAbAAEAAwADAQAAAAAAAAAAAAAABAUGAgMHAf/EAEQQAAEDAgQDBgMFBgQDCQAAAAEAAgMEEQUSITEGQVETImFxgZEyobEUQlJiwQcjcoLR8BYzQ5KDouEVJCVjc7LC0vH/xAAaAQEAAwEBAQAAAAAAAAAAAAAAAwQFAgEG/8QAMxEAAgICAQMCAwYGAgMAAAAAAAECAwQRIRIxQQUTMlFhFCJxgaGxIzNCUpHwweEVYtH/2gAMAwEAAhEDEQA/APcUAQBAEAQBAEAQBAEAQBAEAQBAQq6uyHKNXfRTVVdXL7FPKyva4Xch9u47uPvZT9CXgyZX2ye3JnJk726g3HQ6rlwi+GTVZNsOd7RY0tQJG3HqOh6KvODg9M2KrVZHqR3LgkCAIAgCAIAgCAIAgCAIAgCAIAgCAIAgCAIAgCAIAgCAIAgCAFAZWmqw573OOpJWrOtqKSPn7ZdU3JnL7QF50EOj4K3KntbOk2iNRYi5k7ANnuAcOVjz9F3dUnW990WcaxwmueDZLINsIAgCAIAgCAIAgCAIAgCAIAgCAIAgCAIAgCAIAgCAIAgCAjVVY2PTc9P6qSFTmV78mNXfuUdfjrhe1hvt/wBVerxI+TOlm2y7cGbdPaQNYCczc1tz4/VXU9L7xX1tbZ2NrR1XvSjzpOuWuCaSPVEiUeeonjYw/eFz9fldcWT6Ytk1dfVJRPRsYqJo2AwRdq8kCxcGgDW5JJ8PmsapQcvvvS+hsWOaX3FyUNRxBXQjPLRjINy14Nvr9FahTjzfTGT3+BXlbdBbcVr8S7wPF2VUedgIsbOadwf1CgyKJUT6WS0XK2PUixUBMEAQBAEAQBAEAQBAEAQBAEAQBAEBxlkDQXHQNBJPgNSvUth8GWZxPUVFzR0pljH+o9wYDbewJ1Vt0VV8WS5+hVV1k+a48fUsuHMc+1NeHMMb4zZzb368/Q+y4yaFU1p7TW0d0XOxPa009FyqxOV2PVE8cJdTsEjwR3T05kC4ufC6lpVbmlZ2I7XNRfR3M3FhOJ1AvNOIQfujV3qGWA9yrryceviuvf1ZVVF0/jn/AIImMcO1FNGZm1bnZbXBLmk68jm1PgVLj5nuzUJQXP0I7sb24Oam+PqWvBGNyTiRkpzGOxznob6E9dLqH1Ciuua6PPgkwrpzi+vx5I8GIdqJZSfvH0FtPkpfb6emJm3Sc59XzMdXY1mfduwPurG9Eka+CXBVatk3sMunQ2/ULructeCNDQVL5C2Jue9yBmaDbe1iRe3go5zUOZdiWuHXwu5DlEokMTwWOaSHA7iyRl1LaPZR6eGeicEYM2OMTHVzh3R+Ef8A2KoZdrb6PCLmLWtdfksuKcVFNA5wc1r3d1ma9rnyBOgvyUWNU7LEtbXn/WS5FqrhvevkUWHcOS1cbZKmqkIfqGMcMtuXeI19grNmX7c2qopfuQwxuuKdkm/2NHR09PRRhjS2NpP3nauPMkk3JVN+5dJy5bLK6Kkl2RMiqo3fC9rvJwK5dco90dKcX2Z3Lg6CAIAgCAIAgCAIAgCAIAgCAIAgCA+AIChn4XjBe+ne6nlfu9pLhqbnuE216ixViOTLhS5S8MgdEeXHhvyi6pIixjWueXuaAC4gAuI3JA0F1BJ7eyZLS0dq8PQgPPuNaGsfN8L5YjqzJYBuwINzYO/Meq18HIphW0+JfP5mZl02zmmuV8jQwshgoniEBtmHMA4OcHOGuZwJu7XdUkpyuTn5Zak4xqfT4RhMOqwJCw/DILFaj5MqS42ZmupXRPcw8jp4jkVwTxaa2a7gjhQ1EbpHyuY03DGsIvfm4g3sPDmq12Q63pIsVURsW2duF0c0NU0XztbIA1+1xe23JTyfVU2/kV46jalH5l3x1hYDmVTRtZknkT3Xeh09QqmHbp9DLeXXtdSJ3CFXoY+W7f1C7zq+00Q4Vmm4Mv6mljkFpGNeOjmhw9is9NrsaLSfc7GMAAAAAGgA0A9F4elHjXC0VVJ2kkkwNrBrXNDR5AtKs05dlUdQILcaFj3IqZ/2fR/6dRK0/mDHD5Bp+asR9TuXfTIH6fV42ijlqqzD5ezMua1iNS5hB/KdWnTZaFUasuHVKGinY7MaelLZv8BxP7TC2S1ibhw6EaG3gsXIp9qxw2atFnuQUixUBKZ7EOKRBI5slPOGNNu1yXYfG45KzDHjNcTW/kQTucXzF6+Zb4diEdQzPE4Obt4g9CORUVtM6pdM0d12xsW4slKMkCAIAgCAIAgCAIAgCAIAgIeJYpDTi8rw2+w5nyG5UtVFlr1BbI7LYVrcmZx/7Q6TNYB5HXufq5XF6dPt1Lf4lV50f7Xov8JxmGpBMbrkbtOjh6dPFVb8ayl/fRYqvhavussFATETFKBtRE6J97OG4NiOYI8iu4TcJKUe6OZwU4uL7Gc/wqylhlc2SR5c2xzEBtswPwtAF9N/NXY5c7rY9ZTnjQqql0mYxDC2Ns65uNdOX9VfXPJnKb7HXiFK2ojbKPiZo7yXjPYvpejhhjHueA15bsBYkaDy8EaWuTrq1yi5qa1zJWmPLdmve26Bc+31Q6X5OapOMupFk/iYSRujqITleCCWa7i17H+qqvCcX1QZeWWmtTRQYFiXZO0N8p8rgHpyuFblHrh0sp76JdUT02CUPaHDZwBHqsOUeltM24y6kmfXvDQSTYAXJPIBeHpgMQ44lfIRTBpaTlZpmc83sCNea2YYFUK+u1mVPNslZ01o7XDGZeWQH80bfmLkKJW4Ue0WyV15cu8tHXS8DVEjs1RM1t98l3vP87rAexXU/U9LVcdHMfT+dzls3GH0TII2xxizWjT9STzJ6rLlJye33NGMVFaRSYxiNU+Q09PE+N2n797CY7WubOGgOwvqb305qxVGqMVZN7/9SCyVkm4RWvqdB4brHNyvxB5BGoEY9RfNey6+1QT2q0c/Z5Nac2W3D+Bso2FrHOcXG7nOtqbW2GgChvvndLqkS1UxqjqJaKElCAIAgCAIAgCArKzH6aI2fK245DvH2F1ZrxLrFuMSCeTVDhyOiLiqjcbCUD+IOb8yF3LAyF/T+xysyl/1FvFK1wDmkOB2INx7qo4uL0ywmmto5rw9CAyT+DjLUulqJe1juSGEEHfRrrGxaOg35q682XtKuK0VVir3HOT2aX7DFkydmzLa2XKLeyp78lrR5nhWIsoawmRkkbe+0MynMbkZbD7w05XW1dq/GioyXGt7/Ayat03tyi+d60entqWF2TMM1r5bjNby3WN0S11a4NTqW9b5ENQ15IablpII5ixsuTo6cUI7JwP3gQuoycWmjmUVJNM8+bXtzFj9HDrz8ltV2xsW4mJZRKt8nbABG78rtCu5LaIt7OEVCKZ8spddpFmD8I3d/RRLbfPY7cupJLuVsEcczi55eCfwu9tCFRnmT6n09jUhiQUUn3JkuHMjF21DgehaHfQhdRzpLujyWHF9mfHYVK2NtS9rXMO5aTcd7KC5thz81ZqyoWPXkrW404R34NpwviHaNLPwgW8tlVzKlFqS8k+FY2nF+Cs4uxitikywxP7MDV4jEgdfcW1IA8l1iRxmn7r5OsmV6f8ADXBM4Upe0YJ5qaKOUk5C2PI7LYakHVpOqhyHBSca29EtCk4qU0tmkVYnCAIAgCAIAgCAIAgCAIAgMfx7i74w2FhtnBLyN7bAX8dbrW9Mx4zbsl47Gb6hdKKUF57kPhvgyOWNstQXHOLtja7K1o5XI1J9bLjJ9Qsc2oPSR1j4VainLlllWcCUzh+7MkTuRDi4erXXuPZQwz74ve9k08OqS7aMvQ4pLhk7o5LWv3m3sHDk9t9v7C0pqrNqUu0v9/QoRdmLZrujXYHxhFVSiJjHAkE3u0gW62OizcjDdMepyTL9GUrZdKTO/FuKYKeTs3BxcACcoGl9hqd7a+q8owbLodSF2XCqXSy0w2ubPG2Vl8rxcXFj0VWcOiTi/BYhLqipLySVydHwtHsgM3FwVTNnE2aUkOzBhfdua977Zj5XsrLy7XD22+CusatT69ckSreWzPINiHu1HmVWLBNZi2duWTf8Q/UICnxnBWS6215EL1NrlHjW+GUoglh0Peb4/wBVdpzGuJ8lO7DUuYcMlwUAnZcymw5HS3n1VuclOOl2Zn9UqZ8rlFd9nykjoVkTi4yaZtwkpxUl5OYC5OjXStvhTv4CfaQlTY/8xEV/8tlbwfPlmb+YFv6j5haOXHdX4Gdiy1b+JvFkGsEAQFJxAyuJb9kMQAGoffMT0vYi1lPTKqP8yOyG2Nj+B6KWHi2ogeI62DJ+ZnMbEixId8j4K3HEqvTdL5XhlZ5NlLStXHzRs43hwBBuCLg+BWc1p6ZeT3ycl4ehAEBmcdwWtkeXw1Vhu2MgtA8MzTr6gq5Rk1wXTKCZVuonN7jNoqqPiupp5OyrI9uYte34gRo8exVr7JTkRcqHp/Ir/abaZdNq2vmbiCVr2hzTdrgCD1BFwVlSi4tp90aMZKS2jmvD0IAgKXG+GoapwfIXhwFu662m+ysU5VlK1BkNuPXa9yRY4bRiCNsbS4hgsC43O99SoZzc5OT8kkYqKUUSVydHCSJrviaD5gFAcIqWNhu1jWk7kNAPuF7tghVnD9JM4vkp4nuO7iwXNtNTuV3G2cVpSZxKuEuWkWEMTWNDWgNa0WAAsABsAFGdnNAEAQGPxL/Nf/EUBGQH19S5jXFvTY6hAUU8znm7iT9PZASaTutJ6rXw46qTMfMe7dfIi7rNve7JP6mnStVpfQ+XURKaQVH/AIe9v/lv+pKkp/mR/Ejt+B/gUWDz5HMd+FwPz1W1OPVBox4y6ZpnqCwTcBQGUxHixst4aJzHz5rDNo02vmymxGYW56K5HGcErLF936MqyvUm4Qf3iHTYDijm5nVnZk/cIc+38wcB7BSSyqd8VrRxHHt1zYzlHwPJI/NVVTpfBrSCR0zOcSB5WR+oNR6a4qJ4sJN7nJs2UUYa0NaLBoAA6AaBZ5eONVUNjY57zla0EuJ5AblepNvSPG9LbKBnFkU+ZlO5vbEfuu0uGvO+hCuTwp1JTn286KsMuFjcY9/GymZh+LzOLnSdiRyMndPk1lxbxOqneTiwioxhv8SFUZEnuU9Eh0OMt0zRv8Q5v6sC5VuG+8Gjv28pdpohO4Wr6l+ad7G/mLs5A6BoAA91MvUKqo6qgRfYrLHuyRusPpBDEyNpJDGgAnc25lZM5OcnJ92aMYqKUV4JC5OggCAIAgCArqvHKaI2fKwEcr3PsFPDFumtxiyGeRVHhyOuDiKlebCZl/E2+q6lh3xW3FnkcmqXaRaAqsTn1AEAQHTVus0oDI1hu93mgOpAdVT8DvIoClQEyTRnot+EeiCXyMGcuubZFWDJ7bZupaWjqe5eHpbNm/7o8fkcPe6kp/mR/Ejt+B/gVtE3urdRiSPQcLxC7Gh29hf2WJdU4SfyNei+NkUt8lq03UJYIsOGwseZGxMa927g0Bx9V7t60eaW9kteHoQBAfHC+hQECiwSmheXxwsY47kNF/Tp6LuVkpLTZyoRT2kWC4OggCAIAgCAyU+OVk88kdHHEWwmznSOOp10AG2yu+1TXGLs221vgqe5bOTUNJLjklYXxK5x7OogkjlbmzZWOMfdBNw7xtpuuLaIJdVcuPk+53XbJvpnHn9C3wrEW1EYkYHtaSRZ7S06G2xUFkOiXTvf4EsJ9cd61+JR8fV744WtYS3tHEEjewF7X8Ve9NrjO19XhFXPnKNfHko+FuEYqmPtZnvIJIDGOygW6kak+qlzM26NjhHjRFi4lUq1J8lvVcAUxH7t0kbuRzF49Q6/ysq0PUL4vvsnlhVNdtFPBh2K0hMcIzs5FrmZfQPN2nwVqWTi3LqsjyV44+RV92D4NLwuyuGf7XlsbZe8HEddhYBUcmdMmvaWi5RG2KfuPZUM4TrPtAl+0NyiTMLl7nZb7b2BtoppZsXV7fT40QrFas6+rybYKgXSuxCo5DkgMtWSuDiTqCgPjHgi4QHGp+B3kUBS04zOAU+PDqsSIcifTW2S606LYseoN/Qx6luaX1K+aqaOdz0CwDeI2dzvAICRNWWjydbD53VjFW7UQZD1WyZh9Q0brY8GPJGjp6sOA1VaVbRCy0pJ3N+E3HMH9FUsri/oW6MqyH1RbU84eLj1HRVZRcXpmvXZGyPVE7VydhAEAQBAEAQBAZ3ifiCakNxBmit/mZtAejgBceeyt41NVr1KWmVsi2ytbjHaOHDvFjah3ZyAMefhse67wB5FTZXp8ql1R5RFjZqtfTLhmlWcXjhHC1pJa0Au1JAAuep6psHNAEBXY9hDauIxuOU3Ba4C5aRztz6W8VLTbKqanEjtrVkXFlfw3w06kcT9oc8OGrMoa2/W2pv6qXIynf8AEkRUYyp7NmhVUshAEAQHwoCpq4tSgKiqproCrlpnNN26IDrknu1wIsbH10QEbAaYvzOtsr+GlFOb88GZn2cqH5ndilA/I420Ct2yUoNL5FWiSVi/EpIaZYpuk2OmQHXVYZnC9Tae0eNJ8Mif9kzN+F58nC4/qrEcqxedkEsat+CTTz1EfxRk+LNfkVahnRfxIq2YT/pZb0XELW/ES3+IFv1CkcqZrhoqSxrIvsaPh7EDNKS1pyZdXa2Jvy6qlkOCSinsv4Vc47cuNmjVUvBAEBia/jtzHvYIACxxb3n9D0y6dd+a1aPTo2QU+vv9P+zOuzpVzcen9f8Ao0lBifb03bRAFxabNvpnAPdJ6XVC6r2rHB+C5VZ7kFJGJdxnWk2DLEbgRPNjzHNaixsPW3L9TPeRlb0o/od2F8cytcWztzdRlyPb/Kdx/d0ngU2x3TIRzLa3q1Gxw/HKecdyRt/wk5XexWbbi21/FEv15FdnwsmylhBDrFpGt7WIUGmS7R5LjFNHDO9sLrsDrtLT8OxsCOh2/wCi+mwnN0r3F/n5GDlKCtfQel4FiBlp43u+JzdfMEgn5L5/JrVdsorsmbVE3OtSZZqAlCA+XQH1AEAQFNiXE9NAS1z8zm6FrRcg9OgVurCttW0uCtblV1vTfJMwjFI6mMSRnTYg7tPQhQ3Uyql0yJarY2R6ok1REgQHXLEHICvqKUhAQJqdAVlXHZARcGl7zh4rSo06fzMfOX8QuZ4S5pG/gvYySeykt+DKNpy15aeR/wDxULYdE2j6Cmz3IKRaQU6jJSZHSICTHRDogJcOHA8kBOiwmMbgH0QE2OMNFgLBAc0AQBAV1TgVLI8yPgic87ucxpJt1uF2rJpaTejh1xb20TKenZG3KxrWNHJoAHsFy233OktdjtsvD0rsWwSCqFpYw4jZw0cPJw1C7rsnW9xejidcZrUkZKu4AeDeCYEfhlbr/vb/AEWlV6pNcTWyhZ6dF/C9EB3CFftljI/9U29i1WF6pV/aQv0+z5kqh4EncR20jI28wy7ne5AA9iorPVW1qCJa/TufvM3lHSMiY2Ngs1osAsiUnJ7ZpJJLSKDibikU57OMB0ltSfhbf6nwWhh4HvLrnwv3KWVme0+mPcx3/adbVuLWGWQjcM7rR4EiwC0ZfZMfhpb/AMlKP2i/nb1/gkN4ZxHfIB/xtf79VH/5Kjt0/od/Ybvn+p8NXiVJq8TNA5m0rfcXsinhXcNJfoOnKq7Pf6nOTj2dwDWmMOPNjczj5Nufon2DGh96T4/EfbL5cRXJe8H1dc6Q9syQxOF80lmkHlZu9j0sqOY8Zpe13RbxVem/c7EvG+DoqmXtc7oy74wwN71tjqND4qGnMsqj0xJLcWuyXUyxwPAYaQOEQdd1sxc4uJttvtvyUVt07Xub2S11QrWootFESBAEB8IQEeekB2QFVWUJ6IDOyRmGYO5E/PkruHLvW/JQzq9xUl4NAyQbjzXbj4Zk9mVWKQDt2kfeb9Cq9y3FP8jVwZd4/mWNNSKuaBYRUJ6ICXHSAboCQ1oCA+oAgKbFuJqamkEcjjmIuQBfKNbF3hpyurNOJZdFyj4K9uTCppSLaCVr2tc03a4Ag9QRcFV2tPROnvk5rw9CAIAgCAIAgCAIDyjiiJzKqUO3Lsw8WnY/p6L6X0+xToSXjgwc2Dja2/JteCayF1O2NlmuYO83mTzd436rGzaJ12Nvs3wzUxLozrSXdeDRKmWggOmOlY0lzWNBO5DQCfM817saO5eAjVdfFF/mSMZ/E4BSQqnP4U2cTshD4noiM4ipD/rx+pt9VK8O9f0MjWVS/wCpEKfiymL+xZJ3391j8pLM50aPEXO408V28K2MPckuPl5OFl1yl0RZHwCjxJs7nVEjez1uL5s2mhaNMg/vxS+2mUEoR0/9/wAimu2Mm5y2jUqmWggCA+EXQECtwmOUEHmvU2ntHjSa0ypOAVDNI5WEfmBv8t1bWXv4olGWBFvhknD8ALXZ5X53dALAKG252eNIsUY8alwXTIwNgoSc5oAgCAIAgIdbhcExBliY8t2Lmgkeq6UmuzPHFPuZLjTDpYXiqjneBcNybZeQDSLWF+RutDBuTaplFaZRzKmk7Yt7RpOGK4z0zHuOZ2ocfEEjVVcuv27ZRS0vBYxrOupNvk5Y9jLKVgc4ZiSAGg6nqfQJjY8r59KPb7lVHqZKw2tbPG2Rl8rxcX0PRRWQcJOL8EkJKcVJeSi4i4ZlqZRIyoLLAANy3y9S0ggglWcfMdMXHpT2V78VWyUttHZxFLXRZPsrBI1re8SWl5O2ziL+huucd0c+9s6v97j2jhwnxMaouZIGtkGoAuL20cLEmxBUuXiRrip1vcWR42S7JOE+GjSqgXDPYHxOKiUxOjLHDNzuO6bdNCrt2H7dStT2noqVZXXY62uVs0KpFsqeIMBjq2Wd3Xt+B43b4eI8FNRfOmXVEitpjbHpkY+n4LrA/wDzI48p0kBcT5hotb3WpP1SLjrp2Z8fTpKW+o3mGUz442skkMrhe7yACddNB029FkTkpSbS0acIuMdN7JS4OggION1D46eV7BdzWkjS/rbnbdSUqLsipdt8nFrkoNx76PN8BoI6yY9vORcXHes6Qn85+gW7mTtqgvZXH08GRiwrsk/cfP1Nl/giit8DvPtJL/8AuWP9sv38Rp/Zqv7SZhPDVNTOzRx3f+J5L3DwBO3oo7b7LPiZ3XTCv4UXCiJAgCAIAgCAIAgCAIAgCAIAgOmnqmSXLHtfY2OUg2PQ22K6lCUPiWjmM4y+F7OGI0LJ43RyC7XCx/Qg8iF5GTi9o9klJaZizwjW07iaacEHqXRu9bXa72WovUITWrobM94UoPdctHOn4PqZ3h1ZNdo3a0uc4+Gc2DR5Bcz9QUY9NMek6jhNy6rZbNvDE1jQ1oAa0AADYAbBZhfOaAIDHcQcJPMpnpHBjyblhJaC78TXj4T8lfxs3249E1uJSyMTrl1wemQXVuMNGQxPPLMBEf8AmzfOyn3gN9X6ckWsxcfrwWXB3DssL3TT2DyCAwHMRcgkudsSbKDNzFdqEFqKJsXGdW5SfLNaqBcCAIAgCAIAgMxi3BNPKS6MmFx3y6tP8h0HpZW6c22rhPaK1uJXZy1yTuHMC+yNN5XyOda+Y2aLcmt2CjvyJXS20d00qpaRcqAmCAIAgCAIAgCAIAgMseM2Cr+zOjIOfJe9zcmzTlt8J091dWInT7vV+RV+0tW+30/malUi0EAQGe4wwqoqGDsJLZb5oybB/wDMNj56K1iXxpnuS3/wV8mmVsdJ6Mnw9g1f2l42up7GznSbeIDPv/TxWllZtEodOuoo4+JdGW96PRZa2Njmsc9oc7YEgE+ix41TknJLhGm7IxaTfJIUZ2EAQBAEAQBAEAQBAEAQBAEAQHy/JAfUAQBAEBV8Rdu6FzKfL2ruRdlOU7kHqp6HGM1Ka2iK5SlBxg+TNcIYZXMm/e54omA3aXhweToAACdOd9OSuZuTTZHUFz89FTFothL774Nysw0AgCAIAgMfx9iHZBgjlyPuS8N0Jbbm7lZaXp1PVJylHcfqUM63pj0xemW/CVZLNTMdK0h2oBcLFwGzrb6/pdVcpVq1+32LOO5utdfcuVXJggCA+OFwgPL+JOHZqZxeXGWNx+Mnvi+2fr5hb2FnKeq2tPxox8vEcNzT4LLhHiKbtGQO/eMcbAn4m6E78xpzXPqGLUoOxcP9zrCyLHJVvlfsb9YZrBAEAQFPW406KYsfC8QtYXOn+6LAk7eVuuvRTRrjKG1L72+3/ZFKyUZcrjXcmYZicNSzPE8PHrp5gry2mdT1NHtdsLFuLJiiJAgCAIAgKPinHvsjBlbme+9gb2FtybanyVzDxVe3t6S7lXJyHUlpbbKSCqxiQB4jYAdQ1xYDby1t7qVywlxp/iRqOU+do76bEcVke1v2dsYaRnc4gNIvrqHEn0XM1iRi2m23+h7F5LlzpL9yzoeHBFUuqO2kdmvZhIyjNuCd3Achy0UE8mcqlW+yJo48Y2Oxd2Xqrk4QFLiXE9NCS0vzOG4Z3reZ2CuU4N1i2lpfUq2ZlVb03tlFVftDY34Yv98gb8gD9VbXpWvjnr/fyKz9R38MTOQ9tiFR3Sczzq4A5Y2+B8BsOZVqy6rGp6Yc/wC+SvCqy+3qlwerwR5WtbcnKALnUmwtc+K+eb2bZzQBAQsSxaGnt2r8ua9tCb2tfYeKmpost30LeiKy6FfxM44Xi8NRm7J18tr6Eb+a9ux7Kdda7iq+Fu+lk9QEp5XiknZ17jUNLgJM1j95oPdIvuALey36NXYntwenr/f8mNa3Vk9c1tf7+xsn8ZUgbfM4+Aaf10WevTb99v1Lrz6ddyPgPFhqqgsbEezse8Luyka95w0F9rdUyMSFNfxbkKMmds/h1E1SoFwIAgMf+0WoIjjZ+JxJ9Bp9Vp+lRTtb+SM/1GTVaXzZWfs+iaahxPxNYcvqQCf76qz6tvoj8t/7/wAkHpuuqXz0ehrDNcICm4lx0UjW2Ac9x0aTbQbnwVvExXfJrsl5K2TkKmO/J3YLjkVUO4bOAuWH4h4+I8VzkYtlD+92+Z1RkQtX3e/yLJwvodQqxOY2TDayimkfSxtlilNzHcNLedrEgbk6g89lfhdVZWoW7WuzKcqrK5udXO+6JnD1JVvqH1NSOzu3K2MOvzBubEgWt8yuL7avbVVXbe9s6prs63ZZ31rRp1TLQQBAEBTcS4CKtgGbI9mrHbjXcEcwVPj5EqJdUSG+mNsdM48M0dXE0tqZGPAsGBtyRbq82v5W9V7kWV2S3COjyiuyC1OWy7VcnCAIDL8d4o+KNsbDYy3uRvlFrged1pemUxssbl4KOfbKEEo+TLcMcP8A2t5zuLYmWzBps5xPK/IK76hlTq1GHnyVMLGjZuUvHg9AocCpYRaOGNvjlBP+46lYcrJS5kzXjCMeyLBrQNhZcHR9QBAEBnuL8D+1NYRK2Lsyblzbix/mFtQFbxMiVMn0reytk0RtitvWiNwhhDKd7yKlkznNHdYGi1jvo4lSZl1tqTnHWjjFqrrb6ZbNUqBcIuIYbDOMssbJANswBt5HkuozlF7i9HMoqS00V0fCNC03+zsP8V3D2cSFI8i195M4VFa/pRbwwtYLNaGgcgAB7BQkp2IAgCAoOMcGdUwjs/8AMjOZo/Fpq2/jyVnEv9mzq8eSDJp92HT58HnNFWPhkzMJZIw6gixHUOaV9G1XfXrumYSc6Z/Jo21DxzGR+9jc13VtiD7kEfNZNnpU0/uPa+ppV+ox199Hyu46YBaKNxPV9gPYEk/Je1+lS39+X+BZ6jHX3EY6qqpamXXNJK/ZoFz5AfdaFp7qxq9dkZ/8TIn82b/hLh37K0vksZnixts0b5R18TzWBl5Ur5fTwjZxsdUx+polULIQBAEAQBAEAQBAEAQBAVHEmBtq4w2+V7dWO3seYI5gqfHvlTPqiRXUxtj0swrsIr6R+ZrHH88JzAjxbv6WK2FnY90dWL/JlvEvqe4M7v8AGdZHo/8A54XN/QLn7Lhy7P8AX/6dfaMqPdfoabg7FamqzyShoi0DCGkZj94jwGyzsyFNclGr8y7iztmuqz8jSqmWggCAy3G2JQ9i6HPeQkd0a2sb97otHAx7XZGxLhFLMvrUHBvlmX4MqA2sjbfVwcLeFr+2i0fU9Oj80UMDau/JnqK+dNwIAgCAICpix1jqp1NleHNF8xHdOgOh9fkVM6f4as2vw8kSt/idGvz8FsoSUICpxnh2nqtZGd4bPaS1w9Rv5G6lqvnU9wZHZVCxakjOzfs/17lS6352NPzFlej6pau6RTfp1b7M50/7P23/AHlQ9w6Ma1nz1K8n6nc+3B1H0+pd+TTYTg0FKLQsDb7nUuPm46lUJ2Sm9yey3CEYLUUT1wdhAEAQBAEAQBAEAQBAEAQBAEAQBAEAQGM4y4iexxgiOWw77hvr90Hl4lbHp+HGS92f5IzM3KcX7cPzKDh7h19Y4kuLImmxcPiceYbfbxKnzc72n0Q7/sQ4uH7i659j0PCcHgpm5YmBt9zu53m46lYc7JTe5PZrwhGC1FE9cHQQBAEAQGH4qldPWxQscI3R2Ocm1s1naDmbAW81qYq9vHlYlvfGjPyH13Rrb1rnZrZMSha9sZkbnebNF7k8/T1VBU2OLlrhFx2wUlHfLJaiJAgCAIAgCAIAgCAIAgCAIAgCAIAgCAIAgCAIAgCA8p4picyrlDtMzszfFp2I+i+l9OsUqEl3RhZsHG1v5mg4R4jhiiEUpyFpNnW0NzflsVSzcCyVjshzss4mZCMFCfGjQu4jpB/rM9yVR+xX/wBjLn2qn+5FZX8bQMH7trpD/tb7nX5KzV6XbL43ogs9Qrj8PJb8P4l9phbIQATcEDYEFU8mn2bXBeCzRb7lakWKgJggCAqMZ4bp6oh0jSHgWzscWut0JG481NVkWVfAyKymFnxI6cM4SpYHh7WFz2m4c9xcQeoB0B8V1ZlW2LUpHlePXDmKL1VyYIAgCAIAgCAIAgCAIAgCAIAgCAIAgCAIAgCAIAgK7GcFhqmhsrb2+FwNnN8nD6KSu2db3B6OLK42LUkYrFuDjDqyckdHxgn3Dh9FpV+qWf1LZQn6dDw9FdScPyPNu2aP+ET/APNSS9Ul/acL09f3GjpOAYzrJPI8dGhrB7i5+arT9Tul24LEcCpd+TU4XhsVNGI4m5WjXck3O5JJJKoznKb6pPktwhGC1HsS1wdBAEAQBAEAQBAEAQBAEAQBAE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9" descr="data:image/jpeg;base64,/9j/4AAQSkZJRgABAQAAAQABAAD/2wCEAAkGBxIREhUUExQWFRUUGBgbGBgXFxcYGhkdGBcWFhgZHBccHCghGBslHhceIjEhJSkrLi4uGCAzODMsNygtLisBCgoKDg0OGxAQGzQmICUsLC8tLzQ0LDQ0LTQ0LCwsNDQsLywsLCwsLCwsLCwsLCwsLCwsLCwsNCwsLCwsLCwsLP/AABEIAL0BCwMBEQACEQEDEQH/xAAbAAEAAwADAQAAAAAAAAAAAAAABAUGAgMHAf/EAEQQAAEDAgQDBgMFBgQDCQAAAAEAAgMEEQUSITEGQVETImFxgZEyobEUQlJiwQcjcoLR8BYzQ5KDouEVJCVjc7LC0vH/xAAaAQEAAwEBAQAAAAAAAAAAAAAAAwQFAgEG/8QAMxEAAgICAQMCAwYGAgMAAAAAAAECAwQRIRIxQQUTMlFhFCJxgaGxIzNCUpHwweEVYtH/2gAMAwEAAhEDEQA/APcUAQBAEAQBAEAQBAEAQBAEAQBAQq6uyHKNXfRTVVdXL7FPKyva4Xch9u47uPvZT9CXgyZX2ye3JnJk726g3HQ6rlwi+GTVZNsOd7RY0tQJG3HqOh6KvODg9M2KrVZHqR3LgkCAIAgCAIAgCAIAgCAIAgCAIAgCAIAgCAIAgCAIAgCAIAgCAFAZWmqw573OOpJWrOtqKSPn7ZdU3JnL7QF50EOj4K3KntbOk2iNRYi5k7ANnuAcOVjz9F3dUnW990WcaxwmueDZLINsIAgCAIAgCAIAgCAIAgCAIAgCAIAgCAIAgCAIAgCAIAgCAjVVY2PTc9P6qSFTmV78mNXfuUdfjrhe1hvt/wBVerxI+TOlm2y7cGbdPaQNYCczc1tz4/VXU9L7xX1tbZ2NrR1XvSjzpOuWuCaSPVEiUeeonjYw/eFz9fldcWT6Ytk1dfVJRPRsYqJo2AwRdq8kCxcGgDW5JJ8PmsapQcvvvS+hsWOaX3FyUNRxBXQjPLRjINy14Nvr9FahTjzfTGT3+BXlbdBbcVr8S7wPF2VUedgIsbOadwf1CgyKJUT6WS0XK2PUixUBMEAQBAEAQBAEAQBAEAQBAEAQBAEBxlkDQXHQNBJPgNSvUth8GWZxPUVFzR0pljH+o9wYDbewJ1Vt0VV8WS5+hVV1k+a48fUsuHMc+1NeHMMb4zZzb368/Q+y4yaFU1p7TW0d0XOxPa009FyqxOV2PVE8cJdTsEjwR3T05kC4ufC6lpVbmlZ2I7XNRfR3M3FhOJ1AvNOIQfujV3qGWA9yrryceviuvf1ZVVF0/jn/AIImMcO1FNGZm1bnZbXBLmk68jm1PgVLj5nuzUJQXP0I7sb24Oam+PqWvBGNyTiRkpzGOxznob6E9dLqH1Ciuua6PPgkwrpzi+vx5I8GIdqJZSfvH0FtPkpfb6emJm3Sc59XzMdXY1mfduwPurG9Eka+CXBVatk3sMunQ2/ULructeCNDQVL5C2Jue9yBmaDbe1iRe3go5zUOZdiWuHXwu5DlEokMTwWOaSHA7iyRl1LaPZR6eGeicEYM2OMTHVzh3R+Ef8A2KoZdrb6PCLmLWtdfksuKcVFNA5wc1r3d1ma9rnyBOgvyUWNU7LEtbXn/WS5FqrhvevkUWHcOS1cbZKmqkIfqGMcMtuXeI19grNmX7c2qopfuQwxuuKdkm/2NHR09PRRhjS2NpP3nauPMkk3JVN+5dJy5bLK6Kkl2RMiqo3fC9rvJwK5dco90dKcX2Z3Lg6CAIAgCAIAgCAIAgCAIAgCAIAgCA+AIChn4XjBe+ne6nlfu9pLhqbnuE216ixViOTLhS5S8MgdEeXHhvyi6pIixjWueXuaAC4gAuI3JA0F1BJ7eyZLS0dq8PQgPPuNaGsfN8L5YjqzJYBuwINzYO/Meq18HIphW0+JfP5mZl02zmmuV8jQwshgoniEBtmHMA4OcHOGuZwJu7XdUkpyuTn5Zak4xqfT4RhMOqwJCw/DILFaj5MqS42ZmupXRPcw8jp4jkVwTxaa2a7gjhQ1EbpHyuY03DGsIvfm4g3sPDmq12Q63pIsVURsW2duF0c0NU0XztbIA1+1xe23JTyfVU2/kV46jalH5l3x1hYDmVTRtZknkT3Xeh09QqmHbp9DLeXXtdSJ3CFXoY+W7f1C7zq+00Q4Vmm4Mv6mljkFpGNeOjmhw9is9NrsaLSfc7GMAAAAAGgA0A9F4elHjXC0VVJ2kkkwNrBrXNDR5AtKs05dlUdQILcaFj3IqZ/2fR/6dRK0/mDHD5Bp+asR9TuXfTIH6fV42ijlqqzD5ezMua1iNS5hB/KdWnTZaFUasuHVKGinY7MaelLZv8BxP7TC2S1ibhw6EaG3gsXIp9qxw2atFnuQUixUBKZ7EOKRBI5slPOGNNu1yXYfG45KzDHjNcTW/kQTucXzF6+Zb4diEdQzPE4Obt4g9CORUVtM6pdM0d12xsW4slKMkCAIAgCAIAgCAIAgCAIAgIeJYpDTi8rw2+w5nyG5UtVFlr1BbI7LYVrcmZx/7Q6TNYB5HXufq5XF6dPt1Lf4lV50f7Xov8JxmGpBMbrkbtOjh6dPFVb8ayl/fRYqvhavussFATETFKBtRE6J97OG4NiOYI8iu4TcJKUe6OZwU4uL7Gc/wqylhlc2SR5c2xzEBtswPwtAF9N/NXY5c7rY9ZTnjQqql0mYxDC2Ns65uNdOX9VfXPJnKb7HXiFK2ojbKPiZo7yXjPYvpejhhjHueA15bsBYkaDy8EaWuTrq1yi5qa1zJWmPLdmve26Bc+31Q6X5OapOMupFk/iYSRujqITleCCWa7i17H+qqvCcX1QZeWWmtTRQYFiXZO0N8p8rgHpyuFblHrh0sp76JdUT02CUPaHDZwBHqsOUeltM24y6kmfXvDQSTYAXJPIBeHpgMQ44lfIRTBpaTlZpmc83sCNea2YYFUK+u1mVPNslZ01o7XDGZeWQH80bfmLkKJW4Ue0WyV15cu8tHXS8DVEjs1RM1t98l3vP87rAexXU/U9LVcdHMfT+dzls3GH0TII2xxizWjT9STzJ6rLlJye33NGMVFaRSYxiNU+Q09PE+N2n797CY7WubOGgOwvqb305qxVGqMVZN7/9SCyVkm4RWvqdB4brHNyvxB5BGoEY9RfNey6+1QT2q0c/Z5Nac2W3D+Bso2FrHOcXG7nOtqbW2GgChvvndLqkS1UxqjqJaKElCAIAgCAIAgCArKzH6aI2fK245DvH2F1ZrxLrFuMSCeTVDhyOiLiqjcbCUD+IOb8yF3LAyF/T+xysyl/1FvFK1wDmkOB2INx7qo4uL0ywmmto5rw9CAyT+DjLUulqJe1juSGEEHfRrrGxaOg35q682XtKuK0VVir3HOT2aX7DFkydmzLa2XKLeyp78lrR5nhWIsoawmRkkbe+0MynMbkZbD7w05XW1dq/GioyXGt7/Ayat03tyi+d60entqWF2TMM1r5bjNby3WN0S11a4NTqW9b5ENQ15IablpII5ixsuTo6cUI7JwP3gQuoycWmjmUVJNM8+bXtzFj9HDrz8ltV2xsW4mJZRKt8nbABG78rtCu5LaIt7OEVCKZ8spddpFmD8I3d/RRLbfPY7cupJLuVsEcczi55eCfwu9tCFRnmT6n09jUhiQUUn3JkuHMjF21DgehaHfQhdRzpLujyWHF9mfHYVK2NtS9rXMO5aTcd7KC5thz81ZqyoWPXkrW404R34NpwviHaNLPwgW8tlVzKlFqS8k+FY2nF+Cs4uxitikywxP7MDV4jEgdfcW1IA8l1iRxmn7r5OsmV6f8ADXBM4Upe0YJ5qaKOUk5C2PI7LYakHVpOqhyHBSca29EtCk4qU0tmkVYnCAIAgCAIAgCAIAgCAIAgMfx7i74w2FhtnBLyN7bAX8dbrW9Mx4zbsl47Gb6hdKKUF57kPhvgyOWNstQXHOLtja7K1o5XI1J9bLjJ9Qsc2oPSR1j4VainLlllWcCUzh+7MkTuRDi4erXXuPZQwz74ve9k08OqS7aMvQ4pLhk7o5LWv3m3sHDk9t9v7C0pqrNqUu0v9/QoRdmLZrujXYHxhFVSiJjHAkE3u0gW62OizcjDdMepyTL9GUrZdKTO/FuKYKeTs3BxcACcoGl9hqd7a+q8owbLodSF2XCqXSy0w2ubPG2Vl8rxcXFj0VWcOiTi/BYhLqipLySVydHwtHsgM3FwVTNnE2aUkOzBhfdua977Zj5XsrLy7XD22+CusatT69ckSreWzPINiHu1HmVWLBNZi2duWTf8Q/UICnxnBWS6215EL1NrlHjW+GUoglh0Peb4/wBVdpzGuJ8lO7DUuYcMlwUAnZcymw5HS3n1VuclOOl2Zn9UqZ8rlFd9nykjoVkTi4yaZtwkpxUl5OYC5OjXStvhTv4CfaQlTY/8xEV/8tlbwfPlmb+YFv6j5haOXHdX4Gdiy1b+JvFkGsEAQFJxAyuJb9kMQAGoffMT0vYi1lPTKqP8yOyG2Nj+B6KWHi2ogeI62DJ+ZnMbEixId8j4K3HEqvTdL5XhlZ5NlLStXHzRs43hwBBuCLg+BWc1p6ZeT3ycl4ehAEBmcdwWtkeXw1Vhu2MgtA8MzTr6gq5Rk1wXTKCZVuonN7jNoqqPiupp5OyrI9uYte34gRo8exVr7JTkRcqHp/Ir/abaZdNq2vmbiCVr2hzTdrgCD1BFwVlSi4tp90aMZKS2jmvD0IAgKXG+GoapwfIXhwFu662m+ysU5VlK1BkNuPXa9yRY4bRiCNsbS4hgsC43O99SoZzc5OT8kkYqKUUSVydHCSJrviaD5gFAcIqWNhu1jWk7kNAPuF7tghVnD9JM4vkp4nuO7iwXNtNTuV3G2cVpSZxKuEuWkWEMTWNDWgNa0WAAsABsAFGdnNAEAQGPxL/Nf/EUBGQH19S5jXFvTY6hAUU8znm7iT9PZASaTutJ6rXw46qTMfMe7dfIi7rNve7JP6mnStVpfQ+XURKaQVH/AIe9v/lv+pKkp/mR/Ejt+B/gUWDz5HMd+FwPz1W1OPVBox4y6ZpnqCwTcBQGUxHixst4aJzHz5rDNo02vmymxGYW56K5HGcErLF936MqyvUm4Qf3iHTYDijm5nVnZk/cIc+38wcB7BSSyqd8VrRxHHt1zYzlHwPJI/NVVTpfBrSCR0zOcSB5WR+oNR6a4qJ4sJN7nJs2UUYa0NaLBoAA6AaBZ5eONVUNjY57zla0EuJ5AblepNvSPG9LbKBnFkU+ZlO5vbEfuu0uGvO+hCuTwp1JTn286KsMuFjcY9/GymZh+LzOLnSdiRyMndPk1lxbxOqneTiwioxhv8SFUZEnuU9Eh0OMt0zRv8Q5v6sC5VuG+8Gjv28pdpohO4Wr6l+ad7G/mLs5A6BoAA91MvUKqo6qgRfYrLHuyRusPpBDEyNpJDGgAnc25lZM5OcnJ92aMYqKUV4JC5OggCAIAgCArqvHKaI2fKwEcr3PsFPDFumtxiyGeRVHhyOuDiKlebCZl/E2+q6lh3xW3FnkcmqXaRaAqsTn1AEAQHTVus0oDI1hu93mgOpAdVT8DvIoClQEyTRnot+EeiCXyMGcuubZFWDJ7bZupaWjqe5eHpbNm/7o8fkcPe6kp/mR/Ejt+B/gVtE3urdRiSPQcLxC7Gh29hf2WJdU4SfyNei+NkUt8lq03UJYIsOGwseZGxMa927g0Bx9V7t60eaW9kteHoQBAfHC+hQECiwSmheXxwsY47kNF/Tp6LuVkpLTZyoRT2kWC4OggCAIAgCAyU+OVk88kdHHEWwmznSOOp10AG2yu+1TXGLs221vgqe5bOTUNJLjklYXxK5x7OogkjlbmzZWOMfdBNw7xtpuuLaIJdVcuPk+53XbJvpnHn9C3wrEW1EYkYHtaSRZ7S06G2xUFkOiXTvf4EsJ9cd61+JR8fV744WtYS3tHEEjewF7X8Ve9NrjO19XhFXPnKNfHko+FuEYqmPtZnvIJIDGOygW6kak+qlzM26NjhHjRFi4lUq1J8lvVcAUxH7t0kbuRzF49Q6/ysq0PUL4vvsnlhVNdtFPBh2K0hMcIzs5FrmZfQPN2nwVqWTi3LqsjyV44+RV92D4NLwuyuGf7XlsbZe8HEddhYBUcmdMmvaWi5RG2KfuPZUM4TrPtAl+0NyiTMLl7nZb7b2BtoppZsXV7fT40QrFas6+rybYKgXSuxCo5DkgMtWSuDiTqCgPjHgi4QHGp+B3kUBS04zOAU+PDqsSIcifTW2S606LYseoN/Qx6luaX1K+aqaOdz0CwDeI2dzvAICRNWWjydbD53VjFW7UQZD1WyZh9Q0brY8GPJGjp6sOA1VaVbRCy0pJ3N+E3HMH9FUsri/oW6MqyH1RbU84eLj1HRVZRcXpmvXZGyPVE7VydhAEAQBAEAQBAZ3ifiCakNxBmit/mZtAejgBceeyt41NVr1KWmVsi2ytbjHaOHDvFjah3ZyAMefhse67wB5FTZXp8ql1R5RFjZqtfTLhmlWcXjhHC1pJa0Au1JAAuep6psHNAEBXY9hDauIxuOU3Ba4C5aRztz6W8VLTbKqanEjtrVkXFlfw3w06kcT9oc8OGrMoa2/W2pv6qXIynf8AEkRUYyp7NmhVUshAEAQHwoCpq4tSgKiqproCrlpnNN26IDrknu1wIsbH10QEbAaYvzOtsr+GlFOb88GZn2cqH5ndilA/I420Ct2yUoNL5FWiSVi/EpIaZYpuk2OmQHXVYZnC9Tae0eNJ8Mif9kzN+F58nC4/qrEcqxedkEsat+CTTz1EfxRk+LNfkVahnRfxIq2YT/pZb0XELW/ES3+IFv1CkcqZrhoqSxrIvsaPh7EDNKS1pyZdXa2Jvy6qlkOCSinsv4Vc47cuNmjVUvBAEBia/jtzHvYIACxxb3n9D0y6dd+a1aPTo2QU+vv9P+zOuzpVzcen9f8Ao0lBifb03bRAFxabNvpnAPdJ6XVC6r2rHB+C5VZ7kFJGJdxnWk2DLEbgRPNjzHNaixsPW3L9TPeRlb0o/od2F8cytcWztzdRlyPb/Kdx/d0ngU2x3TIRzLa3q1Gxw/HKecdyRt/wk5XexWbbi21/FEv15FdnwsmylhBDrFpGt7WIUGmS7R5LjFNHDO9sLrsDrtLT8OxsCOh2/wCi+mwnN0r3F/n5GDlKCtfQel4FiBlp43u+JzdfMEgn5L5/JrVdsorsmbVE3OtSZZqAlCA+XQH1AEAQFNiXE9NAS1z8zm6FrRcg9OgVurCttW0uCtblV1vTfJMwjFI6mMSRnTYg7tPQhQ3Uyql0yJarY2R6ok1REgQHXLEHICvqKUhAQJqdAVlXHZARcGl7zh4rSo06fzMfOX8QuZ4S5pG/gvYySeykt+DKNpy15aeR/wDxULYdE2j6Cmz3IKRaQU6jJSZHSICTHRDogJcOHA8kBOiwmMbgH0QE2OMNFgLBAc0AQBAV1TgVLI8yPgic87ucxpJt1uF2rJpaTejh1xb20TKenZG3KxrWNHJoAHsFy233OktdjtsvD0rsWwSCqFpYw4jZw0cPJw1C7rsnW9xejidcZrUkZKu4AeDeCYEfhlbr/vb/AEWlV6pNcTWyhZ6dF/C9EB3CFftljI/9U29i1WF6pV/aQv0+z5kqh4EncR20jI28wy7ne5AA9iorPVW1qCJa/TufvM3lHSMiY2Ngs1osAsiUnJ7ZpJJLSKDibikU57OMB0ltSfhbf6nwWhh4HvLrnwv3KWVme0+mPcx3/adbVuLWGWQjcM7rR4EiwC0ZfZMfhpb/AMlKP2i/nb1/gkN4ZxHfIB/xtf79VH/5Kjt0/od/Ybvn+p8NXiVJq8TNA5m0rfcXsinhXcNJfoOnKq7Pf6nOTj2dwDWmMOPNjczj5Nufon2DGh96T4/EfbL5cRXJe8H1dc6Q9syQxOF80lmkHlZu9j0sqOY8Zpe13RbxVem/c7EvG+DoqmXtc7oy74wwN71tjqND4qGnMsqj0xJLcWuyXUyxwPAYaQOEQdd1sxc4uJttvtvyUVt07Xub2S11QrWootFESBAEB8IQEeekB2QFVWUJ6IDOyRmGYO5E/PkruHLvW/JQzq9xUl4NAyQbjzXbj4Zk9mVWKQDt2kfeb9Cq9y3FP8jVwZd4/mWNNSKuaBYRUJ6ICXHSAboCQ1oCA+oAgKbFuJqamkEcjjmIuQBfKNbF3hpyurNOJZdFyj4K9uTCppSLaCVr2tc03a4Ag9QRcFV2tPROnvk5rw9CAIAgCAIAgCAIDyjiiJzKqUO3Lsw8WnY/p6L6X0+xToSXjgwc2Dja2/JteCayF1O2NlmuYO83mTzd436rGzaJ12Nvs3wzUxLozrSXdeDRKmWggOmOlY0lzWNBO5DQCfM817saO5eAjVdfFF/mSMZ/E4BSQqnP4U2cTshD4noiM4ipD/rx+pt9VK8O9f0MjWVS/wCpEKfiymL+xZJ3391j8pLM50aPEXO408V28K2MPckuPl5OFl1yl0RZHwCjxJs7nVEjez1uL5s2mhaNMg/vxS+2mUEoR0/9/wAimu2Mm5y2jUqmWggCA+EXQECtwmOUEHmvU2ntHjSa0ypOAVDNI5WEfmBv8t1bWXv4olGWBFvhknD8ALXZ5X53dALAKG252eNIsUY8alwXTIwNgoSc5oAgCAIAgIdbhcExBliY8t2Lmgkeq6UmuzPHFPuZLjTDpYXiqjneBcNybZeQDSLWF+RutDBuTaplFaZRzKmk7Yt7RpOGK4z0zHuOZ2ocfEEjVVcuv27ZRS0vBYxrOupNvk5Y9jLKVgc4ZiSAGg6nqfQJjY8r59KPb7lVHqZKw2tbPG2Rl8rxcX0PRRWQcJOL8EkJKcVJeSi4i4ZlqZRIyoLLAANy3y9S0ggglWcfMdMXHpT2V78VWyUttHZxFLXRZPsrBI1re8SWl5O2ziL+huucd0c+9s6v97j2jhwnxMaouZIGtkGoAuL20cLEmxBUuXiRrip1vcWR42S7JOE+GjSqgXDPYHxOKiUxOjLHDNzuO6bdNCrt2H7dStT2noqVZXXY62uVs0KpFsqeIMBjq2Wd3Xt+B43b4eI8FNRfOmXVEitpjbHpkY+n4LrA/wDzI48p0kBcT5hotb3WpP1SLjrp2Z8fTpKW+o3mGUz442skkMrhe7yACddNB029FkTkpSbS0acIuMdN7JS4OggION1D46eV7BdzWkjS/rbnbdSUqLsipdt8nFrkoNx76PN8BoI6yY9vORcXHes6Qn85+gW7mTtqgvZXH08GRiwrsk/cfP1Nl/giit8DvPtJL/8AuWP9sv38Rp/Zqv7SZhPDVNTOzRx3f+J5L3DwBO3oo7b7LPiZ3XTCv4UXCiJAgCAIAgCAIAgCAIAgCAIAgOmnqmSXLHtfY2OUg2PQ22K6lCUPiWjmM4y+F7OGI0LJ43RyC7XCx/Qg8iF5GTi9o9klJaZizwjW07iaacEHqXRu9bXa72WovUITWrobM94UoPdctHOn4PqZ3h1ZNdo3a0uc4+Gc2DR5Bcz9QUY9NMek6jhNy6rZbNvDE1jQ1oAa0AADYAbBZhfOaAIDHcQcJPMpnpHBjyblhJaC78TXj4T8lfxs3249E1uJSyMTrl1wemQXVuMNGQxPPLMBEf8AmzfOyn3gN9X6ckWsxcfrwWXB3DssL3TT2DyCAwHMRcgkudsSbKDNzFdqEFqKJsXGdW5SfLNaqBcCAIAgCAIAgMxi3BNPKS6MmFx3y6tP8h0HpZW6c22rhPaK1uJXZy1yTuHMC+yNN5XyOda+Y2aLcmt2CjvyJXS20d00qpaRcqAmCAIAgCAIAgCAIAgMseM2Cr+zOjIOfJe9zcmzTlt8J091dWInT7vV+RV+0tW+30/malUi0EAQGe4wwqoqGDsJLZb5oybB/wDMNj56K1iXxpnuS3/wV8mmVsdJ6Mnw9g1f2l42up7GznSbeIDPv/TxWllZtEodOuoo4+JdGW96PRZa2Njmsc9oc7YEgE+ix41TknJLhGm7IxaTfJIUZ2EAQBAEAQBAEAQBAEAQBAEAQHy/JAfUAQBAEBV8Rdu6FzKfL2ruRdlOU7kHqp6HGM1Ka2iK5SlBxg+TNcIYZXMm/e54omA3aXhweToAACdOd9OSuZuTTZHUFz89FTFothL774Nysw0AgCAIAgMfx9iHZBgjlyPuS8N0Jbbm7lZaXp1PVJylHcfqUM63pj0xemW/CVZLNTMdK0h2oBcLFwGzrb6/pdVcpVq1+32LOO5utdfcuVXJggCA+OFwgPL+JOHZqZxeXGWNx+Mnvi+2fr5hb2FnKeq2tPxox8vEcNzT4LLhHiKbtGQO/eMcbAn4m6E78xpzXPqGLUoOxcP9zrCyLHJVvlfsb9YZrBAEAQFPW406KYsfC8QtYXOn+6LAk7eVuuvRTRrjKG1L72+3/ZFKyUZcrjXcmYZicNSzPE8PHrp5gry2mdT1NHtdsLFuLJiiJAgCAIAgKPinHvsjBlbme+9gb2FtybanyVzDxVe3t6S7lXJyHUlpbbKSCqxiQB4jYAdQ1xYDby1t7qVywlxp/iRqOU+do76bEcVke1v2dsYaRnc4gNIvrqHEn0XM1iRi2m23+h7F5LlzpL9yzoeHBFUuqO2kdmvZhIyjNuCd3Achy0UE8mcqlW+yJo48Y2Oxd2Xqrk4QFLiXE9NCS0vzOG4Z3reZ2CuU4N1i2lpfUq2ZlVb03tlFVftDY34Yv98gb8gD9VbXpWvjnr/fyKz9R38MTOQ9tiFR3Sczzq4A5Y2+B8BsOZVqy6rGp6Yc/wC+SvCqy+3qlwerwR5WtbcnKALnUmwtc+K+eb2bZzQBAQsSxaGnt2r8ua9tCb2tfYeKmpost30LeiKy6FfxM44Xi8NRm7J18tr6Eb+a9ux7Kdda7iq+Fu+lk9QEp5XiknZ17jUNLgJM1j95oPdIvuALey36NXYntwenr/f8mNa3Vk9c1tf7+xsn8ZUgbfM4+Aaf10WevTb99v1Lrz6ddyPgPFhqqgsbEezse8Luyka95w0F9rdUyMSFNfxbkKMmds/h1E1SoFwIAgMf+0WoIjjZ+JxJ9Bp9Vp+lRTtb+SM/1GTVaXzZWfs+iaahxPxNYcvqQCf76qz6tvoj8t/7/wAkHpuuqXz0ehrDNcICm4lx0UjW2Ac9x0aTbQbnwVvExXfJrsl5K2TkKmO/J3YLjkVUO4bOAuWH4h4+I8VzkYtlD+92+Z1RkQtX3e/yLJwvodQqxOY2TDayimkfSxtlilNzHcNLedrEgbk6g89lfhdVZWoW7WuzKcqrK5udXO+6JnD1JVvqH1NSOzu3K2MOvzBubEgWt8yuL7avbVVXbe9s6prs63ZZ31rRp1TLQQBAEBTcS4CKtgGbI9mrHbjXcEcwVPj5EqJdUSG+mNsdM48M0dXE0tqZGPAsGBtyRbq82v5W9V7kWV2S3COjyiuyC1OWy7VcnCAIDL8d4o+KNsbDYy3uRvlFrged1pemUxssbl4KOfbKEEo+TLcMcP8A2t5zuLYmWzBps5xPK/IK76hlTq1GHnyVMLGjZuUvHg9AocCpYRaOGNvjlBP+46lYcrJS5kzXjCMeyLBrQNhZcHR9QBAEBnuL8D+1NYRK2Lsyblzbix/mFtQFbxMiVMn0reytk0RtitvWiNwhhDKd7yKlkznNHdYGi1jvo4lSZl1tqTnHWjjFqrrb6ZbNUqBcIuIYbDOMssbJANswBt5HkuozlF7i9HMoqS00V0fCNC03+zsP8V3D2cSFI8i195M4VFa/pRbwwtYLNaGgcgAB7BQkp2IAgCAoOMcGdUwjs/8AMjOZo/Fpq2/jyVnEv9mzq8eSDJp92HT58HnNFWPhkzMJZIw6gixHUOaV9G1XfXrumYSc6Z/Jo21DxzGR+9jc13VtiD7kEfNZNnpU0/uPa+ppV+ox199Hyu46YBaKNxPV9gPYEk/Je1+lS39+X+BZ6jHX3EY6qqpamXXNJK/ZoFz5AfdaFp7qxq9dkZ/8TIn82b/hLh37K0vksZnixts0b5R18TzWBl5Ur5fTwjZxsdUx+polULIQBAEAQBAEAQBAEAQBAVHEmBtq4w2+V7dWO3seYI5gqfHvlTPqiRXUxtj0swrsIr6R+ZrHH88JzAjxbv6WK2FnY90dWL/JlvEvqe4M7v8AGdZHo/8A54XN/QLn7Lhy7P8AX/6dfaMqPdfoabg7FamqzyShoi0DCGkZj94jwGyzsyFNclGr8y7iztmuqz8jSqmWggCAy3G2JQ9i6HPeQkd0a2sb97otHAx7XZGxLhFLMvrUHBvlmX4MqA2sjbfVwcLeFr+2i0fU9Oj80UMDau/JnqK+dNwIAgCAICpix1jqp1NleHNF8xHdOgOh9fkVM6f4as2vw8kSt/idGvz8FsoSUICpxnh2nqtZGd4bPaS1w9Rv5G6lqvnU9wZHZVCxakjOzfs/17lS6352NPzFlej6pau6RTfp1b7M50/7P23/AHlQ9w6Ma1nz1K8n6nc+3B1H0+pd+TTYTg0FKLQsDb7nUuPm46lUJ2Sm9yey3CEYLUUT1wdhAEAQBAEAQBAEAQBAEAQBAEAQBAEAQGM4y4iexxgiOWw77hvr90Hl4lbHp+HGS92f5IzM3KcX7cPzKDh7h19Y4kuLImmxcPiceYbfbxKnzc72n0Q7/sQ4uH7i659j0PCcHgpm5YmBt9zu53m46lYc7JTe5PZrwhGC1FE9cHQQBAEAQGH4qldPWxQscI3R2Ocm1s1naDmbAW81qYq9vHlYlvfGjPyH13Rrb1rnZrZMSha9sZkbnebNF7k8/T1VBU2OLlrhFx2wUlHfLJaiJAgCAIAgCAIAgCAIAgCAIAgCAIAgCAIAgCAIAgCA8p4picyrlDtMzszfFp2I+i+l9OsUqEl3RhZsHG1v5mg4R4jhiiEUpyFpNnW0NzflsVSzcCyVjshzss4mZCMFCfGjQu4jpB/rM9yVR+xX/wBjLn2qn+5FZX8bQMH7trpD/tb7nX5KzV6XbL43ogs9Qrj8PJb8P4l9phbIQATcEDYEFU8mn2bXBeCzRb7lakWKgJggCAqMZ4bp6oh0jSHgWzscWut0JG481NVkWVfAyKymFnxI6cM4SpYHh7WFz2m4c9xcQeoB0B8V1ZlW2LUpHlePXDmKL1VyYIAgCAIAgCAIAgCAIAgCAIAgCAIAgCAIAgCAIAgK7GcFhqmhsrb2+FwNnN8nD6KSu2db3B6OLK42LUkYrFuDjDqyckdHxgn3Dh9FpV+qWf1LZQn6dDw9FdScPyPNu2aP+ET/APNSS9Ul/acL09f3GjpOAYzrJPI8dGhrB7i5+arT9Tul24LEcCpd+TU4XhsVNGI4m5WjXck3O5JJJKoznKb6pPktwhGC1HsS1wdBAEAQBAEAQBAEAQBAEAQBAEB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797" y="2348880"/>
            <a:ext cx="4616355" cy="326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http://www.dicasentrevistadeemprego.com.br/images/homem-com-duvida-sobre-o-gu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22" y="3761656"/>
            <a:ext cx="294781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61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/>
              <a:t>Exemplos de linhas quebradas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A função </a:t>
            </a:r>
            <a:r>
              <a:rPr lang="pt-BR" sz="2400" b="1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print</a:t>
            </a:r>
            <a:r>
              <a:rPr lang="pt-BR" sz="2400" b="1" dirty="0">
                <a:solidFill>
                  <a:srgbClr val="FF0000"/>
                </a:solidFill>
                <a:latin typeface="AmerType Md BT" panose="02090504030505020304" pitchFamily="18" charset="0"/>
              </a:rPr>
              <a:t>() </a:t>
            </a:r>
            <a:r>
              <a:rPr lang="pt-BR" sz="2400" dirty="0"/>
              <a:t>por padrão insere espaços entre as expressões que forem recebidas como parâmetro e um caractere de nova linha no final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88840"/>
            <a:ext cx="6696744" cy="33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81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calculadora?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/>
              <a:t>Vamos então aproveitar a deixa e escrever algo. Experimente escrever uma expressão aritmética bem simples, como 2+2: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A resposta é animadora!</a:t>
            </a:r>
          </a:p>
          <a:p>
            <a:r>
              <a:rPr lang="pt-BR" sz="2400" dirty="0"/>
              <a:t>Você pode experimentar outras expressões mais complexas, mas é bom saber que os quatro operadores básicos em Python (e em quase todas as linguagens modernas) são esses:</a:t>
            </a:r>
            <a:br>
              <a:rPr lang="pt-BR" sz="2400" dirty="0"/>
            </a:br>
            <a:r>
              <a:rPr lang="pt-BR" sz="2400" b="1" dirty="0">
                <a:solidFill>
                  <a:srgbClr val="FF0000"/>
                </a:solidFill>
                <a:latin typeface="AmerType Md BT" panose="02090504030505020304" pitchFamily="18" charset="0"/>
              </a:rPr>
              <a:t>+	 -	 *	 /</a:t>
            </a:r>
          </a:p>
          <a:p>
            <a:r>
              <a:rPr lang="pt-BR" sz="2400" dirty="0"/>
              <a:t>Para soma, subtração, multiplicação e divisão, respectivamente!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378943"/>
            <a:ext cx="66579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2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calculadora?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Pode-se realizar os mais diversos cálculos, dos simples: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Aos mais complexos:</a:t>
            </a:r>
          </a:p>
          <a:p>
            <a:endParaRPr lang="pt-BR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132856"/>
            <a:ext cx="2952328" cy="173733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402843"/>
            <a:ext cx="2736906" cy="19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Mais que uma calculadora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sinal de igual (‘=’) é utilizado para atribuição de um valor a uma variável. Nenhum resultado é exibido até o próximo </a:t>
            </a:r>
            <a:r>
              <a:rPr lang="pt-BR" sz="2400" dirty="0" err="1"/>
              <a:t>prompt</a:t>
            </a:r>
            <a:r>
              <a:rPr lang="pt-BR" sz="2400" dirty="0"/>
              <a:t> interativo: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Um valor pode ser atribuído a diversas variáveis simultaneamente: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567659"/>
            <a:ext cx="3960440" cy="145910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4743271"/>
            <a:ext cx="2726959" cy="16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6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mais que uma calculadora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Há total suporte para ponto-flutuante...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Números complexos também são suportados...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132856"/>
            <a:ext cx="3039308" cy="151216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268130"/>
            <a:ext cx="2784805" cy="21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5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Calculadora de complexos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Números imaginários são escritos com o sufixo 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‘j’</a:t>
            </a:r>
            <a:r>
              <a:rPr lang="pt-BR" sz="2000" dirty="0"/>
              <a:t> ou 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‘J’ </a:t>
            </a:r>
          </a:p>
          <a:p>
            <a:r>
              <a:rPr lang="pt-BR" sz="2000" dirty="0"/>
              <a:t>Números complexos com parte real não nula são escritos como 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‘(</a:t>
            </a:r>
            <a:r>
              <a:rPr lang="pt-BR" sz="2000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real+imagj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)’</a:t>
            </a:r>
            <a:r>
              <a:rPr lang="pt-BR" sz="2000" dirty="0"/>
              <a:t>, ou podem ser criados pela chamada de função 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‘</a:t>
            </a:r>
            <a:r>
              <a:rPr lang="pt-BR" sz="2000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complex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(real, </a:t>
            </a:r>
            <a:r>
              <a:rPr lang="pt-BR" sz="2000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imag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)’</a:t>
            </a:r>
          </a:p>
          <a:p>
            <a:r>
              <a:rPr lang="pt-BR" sz="2000" dirty="0"/>
              <a:t>Números complexos são sempre representados por dois números ponto-flutuante, a parte real e a parte imaginária.</a:t>
            </a:r>
          </a:p>
          <a:p>
            <a:r>
              <a:rPr lang="pt-BR" sz="2000" dirty="0"/>
              <a:t>Para extrair as partes de um número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 z</a:t>
            </a:r>
            <a:r>
              <a:rPr lang="pt-BR" sz="2000" dirty="0"/>
              <a:t>, utilize </a:t>
            </a:r>
            <a:r>
              <a:rPr lang="pt-BR" sz="2000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z.real</a:t>
            </a:r>
            <a:r>
              <a:rPr lang="pt-BR" sz="2000" dirty="0"/>
              <a:t> e </a:t>
            </a:r>
            <a:r>
              <a:rPr lang="pt-BR" sz="2000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z.imag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293096"/>
            <a:ext cx="4176464" cy="19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0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Calculadora sofisticada...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No modo interativo, a última expressão a ser impressa é atribuída a variável usando o caractere </a:t>
            </a:r>
            <a:r>
              <a:rPr lang="pt-BR" sz="2800" b="1" dirty="0">
                <a:solidFill>
                  <a:srgbClr val="FF0000"/>
                </a:solidFill>
                <a:latin typeface="AmerType Md BT" panose="02090504030505020304" pitchFamily="18" charset="0"/>
              </a:rPr>
              <a:t>_</a:t>
            </a:r>
            <a:r>
              <a:rPr lang="pt-BR" sz="2800" b="1" dirty="0"/>
              <a:t> </a:t>
            </a:r>
          </a:p>
          <a:p>
            <a:r>
              <a:rPr lang="pt-BR" sz="2800" dirty="0"/>
              <a:t>Isso significa que ao utilizar Python como uma calculadora, é muitas vezes mais fácil prosseguir com os cálculos da seguinte forma:</a:t>
            </a:r>
          </a:p>
          <a:p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026767"/>
            <a:ext cx="3827666" cy="22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6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Calculadora com recursos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Potenciação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Radiciação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844824"/>
            <a:ext cx="2376264" cy="17073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718" y="3933056"/>
            <a:ext cx="2877904" cy="26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Minicurso de Python – para programadores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 fontScale="92500" lnSpcReduction="10000"/>
          </a:bodyPr>
          <a:lstStyle/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Prof. Edkallenn Lima</a:t>
            </a:r>
          </a:p>
          <a:p>
            <a:pPr lvl="0">
              <a:buClr>
                <a:srgbClr val="DD8047"/>
              </a:buClr>
            </a:pPr>
            <a:r>
              <a:rPr lang="pt-BR" sz="1400" u="sng" dirty="0">
                <a:solidFill>
                  <a:srgbClr val="94B6D2">
                    <a:lumMod val="75000"/>
                  </a:srgbClr>
                </a:solidFill>
              </a:rPr>
              <a:t>edkallenn@yahoo.com.br</a:t>
            </a:r>
            <a:r>
              <a:rPr lang="pt-BR" sz="1400" dirty="0">
                <a:solidFill>
                  <a:prstClr val="black"/>
                </a:solidFill>
              </a:rPr>
              <a:t>  (somente para dúvidas)</a:t>
            </a:r>
          </a:p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Blogs: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http://professored.wordpress.com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 	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(Computador de Papel – O conteúdo da forma)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http://professored.tumblr.com/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     		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(Pensamentos Incompletos)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http://umcientistaporquinzena.tumblr.com/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	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(Um cientista por quinzena)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http://eulinoslivros.tumblr.com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/ 		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(Eu Li nos Livros)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http://linabiblia.tumblr.com</a:t>
            </a:r>
            <a:r>
              <a:rPr lang="pt-BR" sz="1200" dirty="0">
                <a:solidFill>
                  <a:srgbClr val="94B6D2">
                    <a:lumMod val="75000"/>
                  </a:srgbClr>
                </a:solidFill>
              </a:rPr>
              <a:t>/ 		</a:t>
            </a:r>
            <a:r>
              <a:rPr lang="pt-BR" sz="1100" dirty="0">
                <a:solidFill>
                  <a:srgbClr val="94B6D2">
                    <a:lumMod val="75000"/>
                  </a:srgbClr>
                </a:solidFill>
              </a:rPr>
              <a:t>(Eu Li na Bíblia)</a:t>
            </a:r>
          </a:p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Redes Sociais: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http://www.facebook.com/edkallenn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http://twitter.com/edkallenn</a:t>
            </a:r>
          </a:p>
          <a:p>
            <a:pPr lvl="1">
              <a:buClr>
                <a:srgbClr val="94B6D2"/>
              </a:buClr>
            </a:pP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https://medium.com/@edkallenn</a:t>
            </a:r>
          </a:p>
          <a:p>
            <a:pPr lvl="1">
              <a:buClr>
                <a:srgbClr val="94B6D2"/>
              </a:buClr>
            </a:pPr>
            <a:r>
              <a:rPr lang="pt-BR" sz="1200" u="sng" dirty="0" err="1">
                <a:solidFill>
                  <a:srgbClr val="94B6D2">
                    <a:lumMod val="75000"/>
                  </a:srgbClr>
                </a:solidFill>
              </a:rPr>
              <a:t>Pinterest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: https://www.pinterest.com/edkallenn/ </a:t>
            </a:r>
          </a:p>
          <a:p>
            <a:pPr lvl="1">
              <a:buClr>
                <a:srgbClr val="94B6D2"/>
              </a:buClr>
            </a:pPr>
            <a:r>
              <a:rPr lang="pt-BR" sz="1200" u="sng" dirty="0" err="1">
                <a:solidFill>
                  <a:srgbClr val="94B6D2">
                    <a:lumMod val="75000"/>
                  </a:srgbClr>
                </a:solidFill>
              </a:rPr>
              <a:t>Instagram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: http://instagram.com/edkallenn ou @</a:t>
            </a:r>
            <a:r>
              <a:rPr lang="pt-BR" sz="1200" u="sng" dirty="0" err="1">
                <a:solidFill>
                  <a:srgbClr val="94B6D2">
                    <a:lumMod val="75000"/>
                  </a:srgbClr>
                </a:solidFill>
              </a:rPr>
              <a:t>edkallenn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 </a:t>
            </a:r>
          </a:p>
          <a:p>
            <a:pPr lvl="1">
              <a:buClr>
                <a:srgbClr val="94B6D2"/>
              </a:buClr>
            </a:pPr>
            <a:r>
              <a:rPr lang="pt-BR" sz="1200" u="sng" dirty="0" err="1">
                <a:solidFill>
                  <a:srgbClr val="94B6D2">
                    <a:lumMod val="75000"/>
                  </a:srgbClr>
                </a:solidFill>
              </a:rPr>
              <a:t>LinkedIn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: br.linkedin.com/in/Edkallenn</a:t>
            </a:r>
          </a:p>
          <a:p>
            <a:pPr lvl="1">
              <a:buClr>
                <a:srgbClr val="94B6D2"/>
              </a:buClr>
            </a:pPr>
            <a:r>
              <a:rPr lang="pt-BR" sz="1200" u="sng" dirty="0" err="1">
                <a:solidFill>
                  <a:srgbClr val="94B6D2">
                    <a:lumMod val="75000"/>
                  </a:srgbClr>
                </a:solidFill>
              </a:rPr>
              <a:t>Foursquare</a:t>
            </a:r>
            <a:r>
              <a:rPr lang="pt-BR" sz="1200" u="sng" dirty="0">
                <a:solidFill>
                  <a:srgbClr val="94B6D2">
                    <a:lumMod val="75000"/>
                  </a:srgbClr>
                </a:solidFill>
              </a:rPr>
              <a:t>: https://pt.foursquare.com/edkallenn</a:t>
            </a:r>
          </a:p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Telefones: </a:t>
            </a:r>
          </a:p>
          <a:p>
            <a:pPr lvl="1">
              <a:buClr>
                <a:srgbClr val="94B6D2"/>
              </a:buClr>
            </a:pPr>
            <a:r>
              <a:rPr lang="pt-BR" sz="1200" dirty="0">
                <a:solidFill>
                  <a:prstClr val="black"/>
                </a:solidFill>
              </a:rPr>
              <a:t>68 8401-2103 (VIVO) e 68 3212-1211.</a:t>
            </a:r>
          </a:p>
          <a:p>
            <a:pPr lvl="0">
              <a:buClr>
                <a:srgbClr val="DD8047"/>
              </a:buClr>
            </a:pPr>
            <a:r>
              <a:rPr lang="pt-BR" sz="1400" dirty="0">
                <a:solidFill>
                  <a:prstClr val="black"/>
                </a:solidFill>
              </a:rPr>
              <a:t>Os exercícios devem ser enviados SEMPRE para o e-mail: </a:t>
            </a:r>
            <a:r>
              <a:rPr lang="pt-BR" sz="1400" u="sng" dirty="0">
                <a:solidFill>
                  <a:srgbClr val="94B6D2">
                    <a:lumMod val="75000"/>
                  </a:srgbClr>
                </a:solidFill>
              </a:rPr>
              <a:t>edkevan@gmail.com</a:t>
            </a:r>
            <a:r>
              <a:rPr lang="pt-BR" sz="1400" dirty="0">
                <a:solidFill>
                  <a:prstClr val="black"/>
                </a:solidFill>
              </a:rPr>
              <a:t>  </a:t>
            </a:r>
            <a:br>
              <a:rPr lang="pt-BR" sz="1400" dirty="0">
                <a:solidFill>
                  <a:prstClr val="black"/>
                </a:solidFill>
              </a:rPr>
            </a:br>
            <a:r>
              <a:rPr lang="pt-BR" sz="1400" dirty="0">
                <a:solidFill>
                  <a:prstClr val="black"/>
                </a:solidFill>
              </a:rPr>
              <a:t>ou para o e-mail: </a:t>
            </a:r>
            <a:r>
              <a:rPr lang="pt-BR" sz="1400" u="sng" dirty="0">
                <a:solidFill>
                  <a:srgbClr val="94B6D2">
                    <a:lumMod val="75000"/>
                  </a:srgbClr>
                </a:solidFill>
              </a:rPr>
              <a:t>edkallenn.lima@uninorteac.com.br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273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a lenda? 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Mas, definitivamente, não começamos com o pé direito!!</a:t>
            </a:r>
          </a:p>
          <a:p>
            <a:r>
              <a:rPr lang="pt-BR" sz="2400" dirty="0"/>
              <a:t>Para isso (e </a:t>
            </a:r>
            <a:r>
              <a:rPr lang="pt-BR" sz="2400"/>
              <a:t>para mostrar </a:t>
            </a:r>
            <a:r>
              <a:rPr lang="pt-BR" sz="2400" dirty="0"/>
              <a:t>que não temos medos </a:t>
            </a:r>
            <a:r>
              <a:rPr lang="pt-BR" sz="2400"/>
              <a:t>de lendas) </a:t>
            </a:r>
            <a:r>
              <a:rPr lang="pt-BR" sz="2400" dirty="0"/>
              <a:t>vamos fazer:</a:t>
            </a:r>
          </a:p>
          <a:p>
            <a:endParaRPr lang="pt-BR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15" y="2799581"/>
            <a:ext cx="6574155" cy="11334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15" y="4156567"/>
            <a:ext cx="1459705" cy="97587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608" y="5355948"/>
            <a:ext cx="65055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8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Iniciando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Esqueça </a:t>
            </a:r>
            <a:r>
              <a:rPr lang="pt-BR" sz="3600" dirty="0">
                <a:solidFill>
                  <a:srgbClr val="FF0000"/>
                </a:solidFill>
              </a:rPr>
              <a:t>declarações de tipos</a:t>
            </a:r>
            <a:r>
              <a:rPr lang="pt-BR" sz="3600" dirty="0"/>
              <a:t> de variáveis (</a:t>
            </a:r>
            <a:r>
              <a:rPr lang="pt-BR" sz="3600" dirty="0">
                <a:solidFill>
                  <a:srgbClr val="FF0000"/>
                </a:solidFill>
              </a:rPr>
              <a:t>por enquanto</a:t>
            </a:r>
            <a:r>
              <a:rPr lang="pt-BR" sz="3600" dirty="0"/>
              <a:t>...)</a:t>
            </a:r>
          </a:p>
          <a:p>
            <a:r>
              <a:rPr lang="pt-BR" sz="3600" dirty="0"/>
              <a:t>Esqueça </a:t>
            </a:r>
            <a:r>
              <a:rPr lang="pt-BR" sz="3600" dirty="0" err="1">
                <a:solidFill>
                  <a:srgbClr val="FF0000"/>
                </a:solidFill>
              </a:rPr>
              <a:t>begin</a:t>
            </a:r>
            <a:r>
              <a:rPr lang="pt-BR" sz="3600" dirty="0">
                <a:solidFill>
                  <a:srgbClr val="FF0000"/>
                </a:solidFill>
              </a:rPr>
              <a:t> e</a:t>
            </a:r>
            <a:r>
              <a:rPr lang="pt-BR" sz="3600" dirty="0"/>
              <a:t> </a:t>
            </a:r>
            <a:r>
              <a:rPr lang="pt-BR" sz="3600" dirty="0" err="1">
                <a:solidFill>
                  <a:srgbClr val="FF0000"/>
                </a:solidFill>
              </a:rPr>
              <a:t>end</a:t>
            </a:r>
            <a:endParaRPr lang="pt-BR" sz="3600" dirty="0">
              <a:solidFill>
                <a:srgbClr val="FF0000"/>
              </a:solidFill>
            </a:endParaRPr>
          </a:p>
          <a:p>
            <a:r>
              <a:rPr lang="pt-BR" sz="3600" dirty="0"/>
              <a:t>Esqueça </a:t>
            </a:r>
            <a:r>
              <a:rPr lang="pt-BR" sz="3600" dirty="0">
                <a:solidFill>
                  <a:srgbClr val="FF0000"/>
                </a:solidFill>
              </a:rPr>
              <a:t>{</a:t>
            </a:r>
            <a:r>
              <a:rPr lang="pt-BR" sz="3600" dirty="0"/>
              <a:t> e </a:t>
            </a:r>
            <a:r>
              <a:rPr lang="pt-BR" sz="3600" dirty="0">
                <a:solidFill>
                  <a:srgbClr val="FF0000"/>
                </a:solidFill>
              </a:rPr>
              <a:t>}</a:t>
            </a:r>
            <a:r>
              <a:rPr lang="pt-BR" sz="3600" dirty="0"/>
              <a:t> e demais </a:t>
            </a:r>
            <a:r>
              <a:rPr lang="pt-BR" sz="3600" dirty="0">
                <a:solidFill>
                  <a:srgbClr val="FF0000"/>
                </a:solidFill>
              </a:rPr>
              <a:t>delimitadores</a:t>
            </a:r>
            <a:r>
              <a:rPr lang="pt-BR" sz="3600" dirty="0"/>
              <a:t> de </a:t>
            </a:r>
            <a:r>
              <a:rPr lang="pt-BR" sz="3600" dirty="0">
                <a:solidFill>
                  <a:srgbClr val="FF0000"/>
                </a:solidFill>
              </a:rPr>
              <a:t>bloco</a:t>
            </a:r>
          </a:p>
          <a:p>
            <a:r>
              <a:rPr lang="pt-BR" sz="3600" dirty="0"/>
              <a:t>Se você já era </a:t>
            </a:r>
            <a:r>
              <a:rPr lang="pt-BR" sz="3600" dirty="0">
                <a:solidFill>
                  <a:srgbClr val="FF0000"/>
                </a:solidFill>
              </a:rPr>
              <a:t>organizado</a:t>
            </a:r>
            <a:r>
              <a:rPr lang="pt-BR" sz="3600" dirty="0"/>
              <a:t>, não sofrerá!</a:t>
            </a:r>
          </a:p>
          <a:p>
            <a:r>
              <a:rPr lang="pt-BR" sz="3600" dirty="0"/>
              <a:t>A </a:t>
            </a:r>
            <a:r>
              <a:rPr lang="pt-BR" sz="3600" dirty="0">
                <a:solidFill>
                  <a:srgbClr val="FF0000"/>
                </a:solidFill>
              </a:rPr>
              <a:t>endentação</a:t>
            </a:r>
            <a:r>
              <a:rPr lang="pt-BR" sz="3600" dirty="0"/>
              <a:t> é obrigatória!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77172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Mensagens de erro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Se escrevermos algo que o </a:t>
            </a:r>
            <a:r>
              <a:rPr lang="pt-BR" dirty="0">
                <a:solidFill>
                  <a:srgbClr val="FF0000"/>
                </a:solidFill>
              </a:rPr>
              <a:t>interpretador não reconhece</a:t>
            </a:r>
            <a:r>
              <a:rPr lang="pt-BR" dirty="0"/>
              <a:t>, aparecerá na tela uma mensagem de erro.</a:t>
            </a:r>
          </a:p>
          <a:p>
            <a:r>
              <a:rPr lang="pt-BR" dirty="0"/>
              <a:t>É um </a:t>
            </a:r>
            <a:r>
              <a:rPr lang="pt-BR" dirty="0">
                <a:solidFill>
                  <a:srgbClr val="FF0000"/>
                </a:solidFill>
              </a:rPr>
              <a:t>mau hábito ignorar essas mensagens</a:t>
            </a:r>
            <a:r>
              <a:rPr lang="pt-BR" dirty="0"/>
              <a:t>, mesmo que elas pareçam difíceis de entender num primeiro momento. </a:t>
            </a:r>
          </a:p>
          <a:p>
            <a:r>
              <a:rPr lang="pt-BR" dirty="0"/>
              <a:t>A única vantagem de cometer erros é </a:t>
            </a:r>
            <a:r>
              <a:rPr lang="pt-BR" dirty="0">
                <a:solidFill>
                  <a:srgbClr val="FF0000"/>
                </a:solidFill>
              </a:rPr>
              <a:t>aprender com eles</a:t>
            </a:r>
          </a:p>
          <a:p>
            <a:r>
              <a:rPr lang="pt-BR" dirty="0"/>
              <a:t>A dura realidade é que um </a:t>
            </a:r>
            <a:r>
              <a:rPr lang="pt-BR" dirty="0">
                <a:solidFill>
                  <a:srgbClr val="FF0000"/>
                </a:solidFill>
              </a:rPr>
              <a:t>programador profissional</a:t>
            </a:r>
            <a:r>
              <a:rPr lang="pt-BR" dirty="0"/>
              <a:t> passa </a:t>
            </a:r>
            <a:r>
              <a:rPr lang="pt-BR" dirty="0">
                <a:solidFill>
                  <a:srgbClr val="FF0000"/>
                </a:solidFill>
              </a:rPr>
              <a:t>boa parte de sua vida caçando erros</a:t>
            </a:r>
          </a:p>
          <a:p>
            <a:r>
              <a:rPr lang="pt-BR" dirty="0"/>
              <a:t>Por isso é fundamental saber extrair o máximo de informações das mensagens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4542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Blocos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Em Python, os blocos de código são delimitados pelo uso de endentação, que deve ser constante no bloco de código, </a:t>
            </a:r>
          </a:p>
          <a:p>
            <a:r>
              <a:rPr lang="pt-BR" dirty="0"/>
              <a:t>É considerada uma boa prática manter a consistência no projeto todo e evitar a mistura de tabulações e espaços</a:t>
            </a:r>
          </a:p>
          <a:p>
            <a:r>
              <a:rPr lang="pt-BR" dirty="0"/>
              <a:t>Use </a:t>
            </a:r>
            <a:r>
              <a:rPr lang="pt-BR" dirty="0">
                <a:solidFill>
                  <a:srgbClr val="E57C09"/>
                </a:solidFill>
              </a:rPr>
              <a:t>Endentação </a:t>
            </a:r>
            <a:r>
              <a:rPr lang="pt-BR" dirty="0"/>
              <a:t>(</a:t>
            </a:r>
            <a:r>
              <a:rPr lang="pt-BR" dirty="0">
                <a:solidFill>
                  <a:srgbClr val="E57C09"/>
                </a:solidFill>
              </a:rPr>
              <a:t>recuo de código</a:t>
            </a:r>
            <a:r>
              <a:rPr lang="pt-BR" dirty="0"/>
              <a:t>) para </a:t>
            </a:r>
            <a:r>
              <a:rPr lang="pt-BR" dirty="0">
                <a:solidFill>
                  <a:srgbClr val="E57C09"/>
                </a:solidFill>
              </a:rPr>
              <a:t>melhorar a legibilidade </a:t>
            </a:r>
            <a:r>
              <a:rPr lang="pt-BR" dirty="0"/>
              <a:t>de seus programas</a:t>
            </a:r>
          </a:p>
          <a:p>
            <a:r>
              <a:rPr lang="pt-BR" dirty="0"/>
              <a:t>Ver verbete Endentação na </a:t>
            </a:r>
            <a:r>
              <a:rPr lang="pt-BR" dirty="0" err="1"/>
              <a:t>Wikipedia</a:t>
            </a:r>
            <a:r>
              <a:rPr lang="pt-BR" dirty="0"/>
              <a:t> ( </a:t>
            </a:r>
            <a:r>
              <a:rPr lang="pt-BR" dirty="0">
                <a:hlinkClick r:id="rId2"/>
              </a:rPr>
              <a:t>http://pt.wikipedia.org/wiki/Endenta%C3%A7%C3%A3o</a:t>
            </a:r>
            <a:r>
              <a:rPr lang="pt-BR" dirty="0"/>
              <a:t> )</a:t>
            </a:r>
          </a:p>
          <a:p>
            <a:r>
              <a:rPr lang="pt-BR" dirty="0"/>
              <a:t>Em Python, a endentação é OBRIGATÓRIA para delimitar blocos.</a:t>
            </a:r>
          </a:p>
          <a:p>
            <a:r>
              <a:rPr lang="pt-BR" dirty="0"/>
              <a:t>A recomendação oficial de estilo de codificação é usar quatro espaços para endentação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47850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linha anterior ao bloco sempre termina com dois pontos (:) e representa uma estrutura de controle da linguagem ou uma declaração de uma nova estrutura (uma função, por exemplo).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6" name="Picture 2" descr="Estrutura de um progra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8039"/>
            <a:ext cx="6048672" cy="38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224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25" y="1595941"/>
            <a:ext cx="8305708" cy="384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45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Python é uma linguagem orientada a objetos</a:t>
            </a:r>
          </a:p>
          <a:p>
            <a:r>
              <a:rPr lang="pt-BR" dirty="0"/>
              <a:t>Assim, as estruturas de dados têm atributos (os dados em si) e métodos (rotinas associadas aos dados)</a:t>
            </a:r>
          </a:p>
          <a:p>
            <a:r>
              <a:rPr lang="pt-BR" dirty="0"/>
              <a:t>Tanto os atributos quanto os métodos são acessados usando o operador ponto (.)</a:t>
            </a:r>
          </a:p>
          <a:p>
            <a:r>
              <a:rPr lang="pt-BR" dirty="0"/>
              <a:t>Para mostrar o atributo de um objeto:</a:t>
            </a:r>
          </a:p>
          <a:p>
            <a:pPr marL="0" indent="0" algn="ctr">
              <a:buNone/>
            </a:pPr>
            <a:r>
              <a:rPr lang="pt-BR" sz="3200" b="1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print</a:t>
            </a:r>
            <a:r>
              <a:rPr lang="pt-BR" sz="3200" b="1" dirty="0">
                <a:solidFill>
                  <a:srgbClr val="FF0000"/>
                </a:solidFill>
                <a:latin typeface="AmerType Md BT" panose="02090504030505020304" pitchFamily="18" charset="0"/>
              </a:rPr>
              <a:t>(</a:t>
            </a:r>
            <a:r>
              <a:rPr lang="pt-BR" sz="3200" b="1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objeto.atributo</a:t>
            </a:r>
            <a:r>
              <a:rPr lang="pt-BR" sz="3200" b="1" dirty="0">
                <a:solidFill>
                  <a:srgbClr val="FF0000"/>
                </a:solidFill>
                <a:latin typeface="AmerType Md BT" panose="02090504030505020304" pitchFamily="18" charset="0"/>
              </a:rPr>
              <a:t>)</a:t>
            </a:r>
          </a:p>
          <a:p>
            <a:r>
              <a:rPr lang="pt-BR" dirty="0"/>
              <a:t>Para executar um método:</a:t>
            </a:r>
          </a:p>
          <a:p>
            <a:pPr marL="0" indent="0" algn="ctr">
              <a:buNone/>
            </a:pPr>
            <a:r>
              <a:rPr lang="pt-BR" sz="3200" b="1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objeto.método</a:t>
            </a:r>
            <a:r>
              <a:rPr lang="pt-BR" sz="3200" b="1" dirty="0">
                <a:solidFill>
                  <a:srgbClr val="FF0000"/>
                </a:solidFill>
                <a:latin typeface="AmerType Md BT" panose="02090504030505020304" pitchFamily="18" charset="0"/>
              </a:rPr>
              <a:t>(argumentos)</a:t>
            </a:r>
          </a:p>
          <a:p>
            <a:r>
              <a:rPr lang="pt-BR" dirty="0"/>
              <a:t>Mesmo um método sem argumentos precisa de parênteses:</a:t>
            </a:r>
          </a:p>
          <a:p>
            <a:pPr marL="0" indent="0" algn="ctr">
              <a:buNone/>
            </a:pPr>
            <a:r>
              <a:rPr lang="pt-BR" sz="3200" b="1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objeto.método</a:t>
            </a:r>
            <a:r>
              <a:rPr lang="pt-BR" sz="3200" b="1" dirty="0">
                <a:solidFill>
                  <a:srgbClr val="FF0000"/>
                </a:solidFill>
                <a:latin typeface="AmerType Md BT" panose="02090504030505020304" pitchFamily="18" charset="0"/>
              </a:rPr>
              <a:t>()</a:t>
            </a:r>
          </a:p>
          <a:p>
            <a:r>
              <a:rPr lang="pt-BR" dirty="0"/>
              <a:t>O ponto também é usado para acessar estruturas de módulos que foram importados pelo programa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96454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Fluxo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É muito comum em um programa que certos conjuntos de instruções sejam executados de forma condicional, em casos como validar entradas de dados, por exemplo:</a:t>
            </a:r>
          </a:p>
          <a:p>
            <a:endParaRPr lang="pt-BR" sz="2800" dirty="0"/>
          </a:p>
          <a:p>
            <a:r>
              <a:rPr lang="pt-BR" sz="2800" dirty="0"/>
              <a:t>Sintaxe:</a:t>
            </a:r>
          </a:p>
          <a:p>
            <a:endParaRPr lang="pt-BR" sz="2800" dirty="0"/>
          </a:p>
          <a:p>
            <a:pPr marL="594360" lvl="2" indent="0">
              <a:buNone/>
            </a:pPr>
            <a:r>
              <a:rPr lang="pt-BR" sz="21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if</a:t>
            </a:r>
            <a:r>
              <a:rPr lang="pt-BR" sz="2100" dirty="0">
                <a:latin typeface="AmerType Md BT" panose="02090504030505020304" pitchFamily="18" charset="0"/>
              </a:rPr>
              <a:t> </a:t>
            </a:r>
            <a:r>
              <a:rPr lang="pt-BR" sz="2100" dirty="0">
                <a:solidFill>
                  <a:srgbClr val="E57C09"/>
                </a:solidFill>
                <a:latin typeface="AmerType Md BT" panose="02090504030505020304" pitchFamily="18" charset="0"/>
              </a:rPr>
              <a:t>&lt;condição&gt;:</a:t>
            </a:r>
          </a:p>
          <a:p>
            <a:pPr marL="594360" lvl="2" indent="0">
              <a:buNone/>
            </a:pPr>
            <a:r>
              <a:rPr lang="pt-BR" sz="2100" dirty="0">
                <a:latin typeface="AmerType Md BT" panose="02090504030505020304" pitchFamily="18" charset="0"/>
              </a:rPr>
              <a:t>    </a:t>
            </a:r>
            <a:r>
              <a:rPr lang="pt-BR" sz="2100" dirty="0">
                <a:solidFill>
                  <a:srgbClr val="FF0000"/>
                </a:solidFill>
                <a:latin typeface="AmerType Md BT" panose="02090504030505020304" pitchFamily="18" charset="0"/>
              </a:rPr>
              <a:t>&lt;bloco de código&gt;</a:t>
            </a:r>
          </a:p>
          <a:p>
            <a:pPr marL="594360" lvl="2" indent="0">
              <a:buNone/>
            </a:pPr>
            <a:r>
              <a:rPr lang="pt-BR" sz="21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elif</a:t>
            </a:r>
            <a:r>
              <a:rPr lang="pt-BR" sz="2100" dirty="0">
                <a:latin typeface="AmerType Md BT" panose="02090504030505020304" pitchFamily="18" charset="0"/>
              </a:rPr>
              <a:t> </a:t>
            </a:r>
            <a:r>
              <a:rPr lang="pt-BR" sz="2100" dirty="0">
                <a:solidFill>
                  <a:srgbClr val="E57C09"/>
                </a:solidFill>
                <a:latin typeface="AmerType Md BT" panose="02090504030505020304" pitchFamily="18" charset="0"/>
              </a:rPr>
              <a:t>&lt;condição&gt;:</a:t>
            </a:r>
          </a:p>
          <a:p>
            <a:pPr marL="594360" lvl="2" indent="0">
              <a:buNone/>
            </a:pPr>
            <a:r>
              <a:rPr lang="pt-BR" sz="2100" dirty="0">
                <a:solidFill>
                  <a:srgbClr val="FF0000"/>
                </a:solidFill>
                <a:latin typeface="AmerType Md BT" panose="02090504030505020304" pitchFamily="18" charset="0"/>
              </a:rPr>
              <a:t>    &lt;bloco de código&gt;</a:t>
            </a:r>
          </a:p>
          <a:p>
            <a:pPr marL="594360" lvl="2" indent="0">
              <a:buNone/>
            </a:pPr>
            <a:r>
              <a:rPr lang="pt-BR" sz="21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elif</a:t>
            </a:r>
            <a:r>
              <a:rPr lang="pt-BR" sz="2100" dirty="0">
                <a:solidFill>
                  <a:srgbClr val="00B050"/>
                </a:solidFill>
                <a:latin typeface="AmerType Md BT" panose="02090504030505020304" pitchFamily="18" charset="0"/>
              </a:rPr>
              <a:t> </a:t>
            </a:r>
            <a:r>
              <a:rPr lang="pt-BR" sz="2100" dirty="0">
                <a:solidFill>
                  <a:srgbClr val="E57C09"/>
                </a:solidFill>
                <a:latin typeface="AmerType Md BT" panose="02090504030505020304" pitchFamily="18" charset="0"/>
              </a:rPr>
              <a:t>&lt;condição&gt;:</a:t>
            </a:r>
          </a:p>
          <a:p>
            <a:pPr marL="594360" lvl="2" indent="0">
              <a:buNone/>
            </a:pPr>
            <a:r>
              <a:rPr lang="pt-BR" sz="2100" dirty="0">
                <a:latin typeface="AmerType Md BT" panose="02090504030505020304" pitchFamily="18" charset="0"/>
              </a:rPr>
              <a:t>    </a:t>
            </a:r>
            <a:r>
              <a:rPr lang="pt-BR" sz="2100" dirty="0">
                <a:solidFill>
                  <a:srgbClr val="FF0000"/>
                </a:solidFill>
                <a:latin typeface="AmerType Md BT" panose="02090504030505020304" pitchFamily="18" charset="0"/>
              </a:rPr>
              <a:t>&lt;bloco de código&gt;</a:t>
            </a:r>
          </a:p>
          <a:p>
            <a:pPr marL="594360" lvl="2" indent="0">
              <a:buNone/>
            </a:pPr>
            <a:r>
              <a:rPr lang="pt-BR" sz="21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else</a:t>
            </a:r>
            <a:r>
              <a:rPr lang="pt-BR" sz="2100" dirty="0">
                <a:solidFill>
                  <a:srgbClr val="00B050"/>
                </a:solidFill>
                <a:latin typeface="AmerType Md BT" panose="02090504030505020304" pitchFamily="18" charset="0"/>
              </a:rPr>
              <a:t>:</a:t>
            </a:r>
          </a:p>
          <a:p>
            <a:pPr marL="594360" lvl="2" indent="0">
              <a:buNone/>
            </a:pPr>
            <a:r>
              <a:rPr lang="pt-BR" sz="2100" dirty="0">
                <a:latin typeface="AmerType Md BT" panose="02090504030505020304" pitchFamily="18" charset="0"/>
              </a:rPr>
              <a:t>    </a:t>
            </a:r>
            <a:r>
              <a:rPr lang="pt-BR" sz="2100" dirty="0">
                <a:solidFill>
                  <a:srgbClr val="FF0000"/>
                </a:solidFill>
                <a:latin typeface="AmerType Md BT" panose="02090504030505020304" pitchFamily="18" charset="0"/>
              </a:rPr>
              <a:t>&lt;bloco de código&gt;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4089163" y="2904651"/>
            <a:ext cx="504244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/>
              <a:t>Na qual:</a:t>
            </a:r>
          </a:p>
          <a:p>
            <a:endParaRPr lang="pt-BR" sz="2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E57C09"/>
                </a:solidFill>
                <a:latin typeface="AmerType Md BT" panose="02090504030505020304" pitchFamily="18" charset="0"/>
              </a:rPr>
              <a:t>&lt;condição&gt;</a:t>
            </a:r>
            <a:r>
              <a:rPr lang="pt-BR" sz="2000" dirty="0">
                <a:latin typeface="AmerType Md BT" panose="02090504030505020304" pitchFamily="18" charset="0"/>
              </a:rPr>
              <a:t>: </a:t>
            </a:r>
            <a:r>
              <a:rPr lang="pt-BR" sz="2000" dirty="0"/>
              <a:t>sentença que possa ser avaliada como verdadeira ou falsa.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&lt;bloco de código&gt;: </a:t>
            </a:r>
            <a:r>
              <a:rPr lang="pt-BR" sz="2000" dirty="0"/>
              <a:t>sequência de linhas de comando.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As clausulas </a:t>
            </a:r>
            <a:r>
              <a:rPr lang="pt-BR" sz="20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elif</a:t>
            </a:r>
            <a:r>
              <a:rPr lang="pt-BR" sz="2000" dirty="0">
                <a:solidFill>
                  <a:srgbClr val="00B050"/>
                </a:solidFill>
              </a:rPr>
              <a:t> </a:t>
            </a:r>
            <a:r>
              <a:rPr lang="pt-BR" sz="2000" dirty="0"/>
              <a:t>e </a:t>
            </a:r>
            <a:r>
              <a:rPr lang="pt-BR" sz="20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else</a:t>
            </a:r>
            <a:r>
              <a:rPr lang="pt-BR" sz="2000" dirty="0">
                <a:solidFill>
                  <a:srgbClr val="00B050"/>
                </a:solidFill>
              </a:rPr>
              <a:t> </a:t>
            </a:r>
            <a:r>
              <a:rPr lang="pt-BR" sz="2000" dirty="0"/>
              <a:t>são opcionais e podem existir vários </a:t>
            </a:r>
            <a:r>
              <a:rPr lang="pt-BR" sz="20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elifs</a:t>
            </a:r>
            <a:r>
              <a:rPr lang="pt-BR" sz="2000" dirty="0">
                <a:solidFill>
                  <a:srgbClr val="00B050"/>
                </a:solidFill>
              </a:rPr>
              <a:t> </a:t>
            </a:r>
            <a:r>
              <a:rPr lang="pt-BR" sz="2000" dirty="0"/>
              <a:t>para o mesmo </a:t>
            </a:r>
            <a:r>
              <a:rPr lang="pt-BR" sz="20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if</a:t>
            </a:r>
            <a:r>
              <a:rPr lang="pt-BR" sz="2000" dirty="0"/>
              <a:t>, porém apenas um </a:t>
            </a:r>
            <a:r>
              <a:rPr lang="pt-BR" sz="20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else</a:t>
            </a:r>
            <a:r>
              <a:rPr lang="pt-BR" sz="2000" dirty="0">
                <a:solidFill>
                  <a:srgbClr val="00B050"/>
                </a:solidFill>
              </a:rPr>
              <a:t> </a:t>
            </a:r>
            <a:r>
              <a:rPr lang="pt-BR" sz="2000" dirty="0"/>
              <a:t>ao final.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Parênteses só são necessários para evitar ambiguidades.</a:t>
            </a:r>
          </a:p>
        </p:txBody>
      </p:sp>
    </p:spTree>
    <p:extLst>
      <p:ext uri="{BB962C8B-B14F-4D97-AF65-F5344CB8AC3E}">
        <p14:creationId xmlns:p14="http://schemas.microsoft.com/office/powerpoint/2010/main" val="114102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28" y="1600200"/>
            <a:ext cx="5039472" cy="329696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25" y="5278168"/>
            <a:ext cx="8444575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4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Dissecando...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No exemplo anterior “Entre com a temperatura: ” é a mensagem indicando que o programa espera pela digitação</a:t>
            </a:r>
          </a:p>
          <a:p>
            <a:r>
              <a:rPr lang="pt-BR" dirty="0"/>
              <a:t>27 é a entrada digitada e “Quente” é a resposta (saída) do programa</a:t>
            </a:r>
          </a:p>
          <a:p>
            <a:r>
              <a:rPr lang="pt-BR" dirty="0"/>
              <a:t>Se o bloco de código for composto de apenas uma linha, ele pode ser escrito após os dois pontos: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dirty="0" err="1">
                <a:solidFill>
                  <a:srgbClr val="E57C09"/>
                </a:solidFill>
                <a:latin typeface="AmerType Md BT" panose="02090504030505020304" pitchFamily="18" charset="0"/>
              </a:rPr>
              <a:t>if</a:t>
            </a:r>
            <a:r>
              <a:rPr lang="pt-BR" dirty="0">
                <a:solidFill>
                  <a:srgbClr val="E57C09"/>
                </a:solidFill>
                <a:latin typeface="AmerType Md BT" panose="02090504030505020304" pitchFamily="18" charset="0"/>
              </a:rPr>
              <a:t> </a:t>
            </a:r>
            <a:r>
              <a:rPr lang="pt-BR" dirty="0" err="1">
                <a:solidFill>
                  <a:srgbClr val="E57C09"/>
                </a:solidFill>
                <a:latin typeface="AmerType Md BT" panose="02090504030505020304" pitchFamily="18" charset="0"/>
              </a:rPr>
              <a:t>temp</a:t>
            </a:r>
            <a:r>
              <a:rPr lang="pt-BR" dirty="0">
                <a:solidFill>
                  <a:srgbClr val="E57C09"/>
                </a:solidFill>
                <a:latin typeface="AmerType Md BT" panose="02090504030505020304" pitchFamily="18" charset="0"/>
              </a:rPr>
              <a:t> &lt; 0: </a:t>
            </a:r>
            <a:r>
              <a:rPr lang="pt-BR" dirty="0" err="1">
                <a:solidFill>
                  <a:srgbClr val="E57C09"/>
                </a:solidFill>
                <a:latin typeface="AmerType Md BT" panose="02090504030505020304" pitchFamily="18" charset="0"/>
              </a:rPr>
              <a:t>print</a:t>
            </a:r>
            <a:r>
              <a:rPr lang="pt-BR" dirty="0">
                <a:solidFill>
                  <a:srgbClr val="E57C09"/>
                </a:solidFill>
                <a:latin typeface="AmerType Md BT" panose="02090504030505020304" pitchFamily="18" charset="0"/>
              </a:rPr>
              <a:t> 'Congelando...'</a:t>
            </a:r>
          </a:p>
          <a:p>
            <a:r>
              <a:rPr lang="pt-BR" dirty="0"/>
              <a:t>Python também suporta a expressão: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200" dirty="0">
                <a:solidFill>
                  <a:srgbClr val="E57C09"/>
                </a:solidFill>
                <a:latin typeface="AmerType Md BT" panose="02090504030505020304" pitchFamily="18" charset="0"/>
              </a:rPr>
              <a:t>&lt;variável&gt; = &lt;valor 1&gt; </a:t>
            </a:r>
            <a:r>
              <a:rPr lang="pt-BR" sz="2200" dirty="0" err="1">
                <a:solidFill>
                  <a:srgbClr val="E57C09"/>
                </a:solidFill>
                <a:latin typeface="AmerType Md BT" panose="02090504030505020304" pitchFamily="18" charset="0"/>
              </a:rPr>
              <a:t>if</a:t>
            </a:r>
            <a:r>
              <a:rPr lang="pt-BR" sz="2200" dirty="0">
                <a:solidFill>
                  <a:srgbClr val="E57C09"/>
                </a:solidFill>
                <a:latin typeface="AmerType Md BT" panose="02090504030505020304" pitchFamily="18" charset="0"/>
              </a:rPr>
              <a:t> &lt;condição&gt; </a:t>
            </a:r>
            <a:r>
              <a:rPr lang="pt-BR" sz="2200" dirty="0" err="1">
                <a:solidFill>
                  <a:srgbClr val="E57C09"/>
                </a:solidFill>
                <a:latin typeface="AmerType Md BT" panose="02090504030505020304" pitchFamily="18" charset="0"/>
              </a:rPr>
              <a:t>else</a:t>
            </a:r>
            <a:r>
              <a:rPr lang="pt-BR" sz="2200" dirty="0">
                <a:solidFill>
                  <a:srgbClr val="E57C09"/>
                </a:solidFill>
                <a:latin typeface="AmerType Md BT" panose="02090504030505020304" pitchFamily="18" charset="0"/>
              </a:rPr>
              <a:t> &lt;valor 2&gt;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3688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366" y="69054"/>
            <a:ext cx="1197197" cy="115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Agenda</a:t>
            </a: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>
          <a:xfrm>
            <a:off x="612647" y="1600200"/>
            <a:ext cx="8468917" cy="4853136"/>
          </a:xfrm>
        </p:spPr>
        <p:txBody>
          <a:bodyPr>
            <a:noAutofit/>
          </a:bodyPr>
          <a:lstStyle/>
          <a:p>
            <a:r>
              <a:rPr lang="pt-BR" sz="3200" dirty="0"/>
              <a:t>Modo interativo</a:t>
            </a:r>
          </a:p>
          <a:p>
            <a:r>
              <a:rPr lang="pt-BR" sz="3200" dirty="0"/>
              <a:t>Primeiros passos. Sintaxe. Blocos. Objetos. </a:t>
            </a:r>
          </a:p>
          <a:p>
            <a:r>
              <a:rPr lang="pt-BR" sz="3200" dirty="0"/>
              <a:t>Entrada/Saída de dados em console.</a:t>
            </a:r>
          </a:p>
          <a:p>
            <a:r>
              <a:rPr lang="pt-BR" sz="3200" dirty="0"/>
              <a:t>Controle de fluxo: Condicionais. Laços. Estrutura de repetição for e </a:t>
            </a:r>
            <a:r>
              <a:rPr lang="pt-BR" sz="3200" dirty="0" err="1"/>
              <a:t>while</a:t>
            </a:r>
            <a:r>
              <a:rPr lang="pt-BR" sz="3200" dirty="0"/>
              <a:t>.</a:t>
            </a:r>
          </a:p>
          <a:p>
            <a:r>
              <a:rPr lang="pt-BR" sz="3200" dirty="0"/>
              <a:t>Variáveis. Declaração de variáveis. </a:t>
            </a:r>
          </a:p>
          <a:p>
            <a:r>
              <a:rPr lang="pt-BR" sz="3200" dirty="0"/>
              <a:t>Operadores. </a:t>
            </a:r>
          </a:p>
        </p:txBody>
      </p:sp>
      <p:sp>
        <p:nvSpPr>
          <p:cNvPr id="5" name="AutoShape 2" descr="data:image/jpeg;base64,/9j/4AAQSkZJRgABAQAAAQABAAD/2wCEAAkGBxQSEBQQEBQVFBQUFRYVFhUXFBUVFxQVFBUXFhgUFhQZHyggGBwnHBQXITEiJSkrLi4uGB81ODMsNygtLisBCgoKDgwOGhAQGjIkICUsLDQvNTAyNDYsLC0uNzctLDY0Ny40LDc3Ni4uLCwsLC8sNDQ4LzQsNDQsLCwtLCwsLP/AABEIANwA5QMBIgACEQEDEQH/xAAcAAEAAQUBAQAAAAAAAAAAAAAABQIDBAYHAQj/xABEEAABAwIDBQUEBgkEAAcAAAABAAIDBBEFITEGEkFRYQcTInGBMkJSkRQjcqGx0SQzQ1NiY4LB8HOS4fEVFjSissLS/8QAGwEBAAIDAQEAAAAAAAAAAAAAAAMEAgUGAQf/xAAwEQEAAgIBAgUBBQkBAAAAAAAAAQIDEQQSIQUxQVFhInGBobHxBhMjM1KRwdHwMv/aAAwDAQACEQMRAD8A7iiIgIiICIiAiIgIiICItAxqqjqKic1kxio6Z7YWs7wxMllIBfJK8EEgF7WBpIFw4m+SDf0Wmw0DqW0tAXFmrqcvL45W8e7Lie7fbQg7p0IzuNpw6tZNE2WM3a4XGViDoWkcCCCCOBCDJReXS6D1ERAREQEREBERAREQEREBERAREQEREBERAREQEReIC5diD2ietpngFr5pN4HQtmY12nH2l1G65ZtfWwNxQkSMc2WAtl3SHGKSO4BdbQkEW4+FeTMRG5ZUpa89NY3LJ2QYaWCkYXHuJ2Na253u5na095ECc907rnAcCHDSwU87EI6Cd5neI4JruufZZOLXA+23xWHFrua5hU49P9GNLGWiJsnfN8N37weJQ25NmjfBOl7Ost92hArsI71ubjEJG9HxDfH4Eeqjpmpk30TvS1m4WXjzX99HTFmJivagHXbRRE8O9m8I82xDxH+rdWvYftpWR1AqJZXTt0fD4WsLL/s2gANcOBOuhPEaxQm7b8/yWQtRl5uWMnafJ2GDwTiRi1MbmY8583fsKxGOohbPC4OY8XB+4gjgQciFmLh2ym0j6GXeALoXkd7GNeXeMHxAcOIHku00NYyaNssTg9jwHNcDcEHitrgz1zV3DkefwcnDydFvL0n3ZCIinURERAREQEREBERAREQEREHhWp/+ap5iTQUrZYWuLe+lm7lsm6bEwgMcXNuCN42B4FTW00jm0VS5mThBKQeREbrFaDLic9OyjZRNZJGO6gdAbNJBbZrmSe6crWORuNEG94NjbZy6NzHQzMsXwvtvAHR7SMnsPxNy4aqVWnveKqJlRTO3Zo/HE4i1ne9DIDo11ixzTpqMwCtlwmvE8LZWgjevdp1Y5pLXsPUOBHogy7pdQ+NbTU1JlPK0O4Rtu+Q+TG3ProtHxbtHmku2ljELdN+Sz3nq1gO631J8lhfJWnnKzx+Hm5E6x13+TpNZWxxMMkr2xsGrnODQPUrUcS7QY820kZmPxuvHF6Ejef6C3Vc6mnfK/vJ3vmf8Tze32W5Nb6AK5JUBjS4/99FTycv+mG94/wCz+tTln7oZ2O49PK39JmLgdIY7xReRAJc4c95xHRa0DyAA4AAADoAMgqJagvcXO/66ICtXmy3yT3l1PE4GLi11SupXAVvXZxiTXUIge9o3XygtLgC0b7gBb7NlogKrjkI0JHlks+LyIwTMzG9qfi3hs86lYrbWpYuF/qhla1x5hp3QfkFlrwL1Vcluq02bHDScdIrM71Ap/Y3ah1DJuvuaZ5u9uvduP7Vg/wDkOOut7wCLPDmtit1VQczh4+XjnHf9H0LBO17WvYQ5rgHNcDcEEXBB4hXFx3Yfaw0bhBMSaZxyOv0dx94fyzxHDXS67DG4EXBBBzBGYIPEFdFhzVy16qvnnM4mTiZZx3/WFSIilVRERAREQEREBERAReXWDiuMwUzN+olZE3hvOAJ6NGpPkhrbJrIBJG+N2j2uafJwIP4rjFNM9tM2R2b4JGtcBr3lO4H7ywhTePdrbRdtDCXn95LdrfMRjxH13VzuXGJnmUuf+vf3kgaA0F3QDQKC/IpX5bXi+D8jP310x8uqYftBTf8AijoaeVskdUzfcG3LY5xYOs7TxDddYaFrjxUH2h1lTSy7kEz4oajec8Ms0mVga13j9poc3cNm2ud48VodJVGKWKYaxyMd6bwDh6tc4LpnaoGyUbZ/3csTr/bBicP/AHj5LyuScmOZjsky8KvC5eOlvqidef8AZz2AAZ8TmTqSeZJzJ81ktKxYzkrzCtbM7drWsVjUMlrlF1tUXn+Eafmq66o9weqqwXB5quTu6dm+dSbgBo0uTyWExNp1CxTox1nJknUR7+jGY5ZdHTvlcGRtc9x0DQSf+FsVNsVGXdy6vpxPe3dt8Xi+G98ypLYiilo8TfSTZOkhcA4HJ1s2uafmvY40zaIt5KfI8Vw/u72xTu0RvU7jcf5+5ps8Lo3lkjS1zTYtIsQvAV0uvw6OqY2nrZIWVwuGOY4FzgNO8blmeXyXO8Tw99PK6GS2808DcEcCFFn484+8eTzg+I05X0z2t+E/Me8LN17dV0VM+Z/dxMc93JoufXkt3wPs5e6z6p+4PgZm7yLtB6XUePj5Mk/TCTl8/BxY/iW+71aRFGXODWAucdABcn0C27Bez+eWzpyIWcvaefTQeq6NhWCQUwtDG1vN1ruPm45lSC2eHw6te9525fl/tFkv9OCOmPefNDYNsxTUw+rjBdxe7xOPqdPRWRegdx+hOIy1+iOOVx/IJ/2E/D7M+vHsBBBFwRYg5gg6ghbCta1jVYc7ky3y26rzufldBXq12neaF4ief0V7g2N5P/p3OOUTyfcJyaeBIbyWwhZMHqIiAiIgIiICIiCOxzF4qSB1ROSGNtoLlxcbNa0cSSbL5txCq72eWUl533uc0yO3nhjnEta51zoMrDLJfQu2uDGropYW+3YPj/1IzvNHkSLeq+eKuOxuBbiAdRzaeoOSizU6q6he8O5EYM8Wt5eS2qmlUAr0LWS76ltrj2bzS29rjXktoxPad9RRmlkA8RZdwaB7Dg7n/CtXaVt2zmy7ZIPplZN3FMDYH3pCDbw9L5aZ2UmK147VUedg4szGXPHl5fPx2QUZzAH/AGpaTBpo42zzMdFE5zW77xa29727rZSWz2J01NiQfBd9M60ZdI3NpdbxXIy8Q+RUxt3h0TJHyYhWyOa/edTwMGg4XAyIBtn969jFHTMo8vPvXNXHEaiY35TMz8RHpMfLBxfs7ki3JaWRtQ8ASOjcGgvsb3aNHNOlis/Fp+4fT4zTsLG5Q1UIG6We6Q5vC1gPRqxcCrJKrDzEHuirKMd5C8ndc6PgDfUEC2eWisQdowfTSQ1lOJHvbulzbND8rXeOBHMKT+HWO3bf5qWuXltq319MzE+kzW34THrE+kwubVbISS1TKigbvRVNpN8ZNjdkS8ngDe/zVzbHaVjMQpZIiJTSi0jmn2icnNB8r+pUFgUWI1ULaWnMggF8/YZYnQyauHQLdcB7MYY7Oqnd87XdF2sHTm5YxW1/5ca3/wB2S5MuHjajl5It0xMRFfOYnt9U/Y0ORk+IVck1PA68j96zb7rDYC5kNgDldbrgfZro+tkLjqY2HL+p5zPpZdBpqZkbQyNrWNGgaAB8grqmpxKRO7d5ark+PZr1jHgjorEaj319rFw/DooGBkLGsbyA16k8VlIitRER5NHa02nczuRERevBERBRPC17Sx4DmuBa5pFw4HIgjiFC0M7qSRtNM4uhed2nmcblp4U8ruJ+Bx9oCx8Qu6dVmspWSsdHI0OY4WIPEf5xQZaKCw6sfDIKSocXX/UTH9qB+zkP70D/AHDMZ3U4g9REQEREBERAK4v2o7O9zUd6wWjqCXDk2cC72/1Ab3nvLtCidqMGbWUr4DkSLsd8Ejc2O+f3XQfNQyNv88lM7JUsUtbBFON6N790i5be4NsxnqsHFaVzHHeG64Oc1zfgkYbOb8wfRU4bV93LHLpuPa49N1wJ+66o5qdN+r0dZ4Zypz8a2Lf1RH6OjbW7Iwztkkw5gZLTHcmpxkSALh7Rz3TfqOq9nw92IYLTNpPFJTGz4tCS0Frsj72dxfmVIba7SDDqpslPTxmSoY175XE3c1ptuADoNeoWnbQ7TxuqRUYcJaeR4He2IAe88mDU348V7forM/ij4teTlpT2jvWZ7/bE/HtPm3PD6d02HzwV1NHRRNY3ckybd4B8RGt72Pqtdi2+j+iwsnp21FRBdrZJLbgAyDr6k2A4cEotk8RxEtfVyPZHqDKTfzbEOPU2W+7P7B0lLZ253sgt45LGxHFrdGr2Ivb/AM9vtRZMnFwbjJPVO96rM6j0nv8APq53Fg2I4rJ3z2iNpG7vuHdMDL+y1oG84f5dbzgHZvTQWdN9fILZuyYD0Zx9brdAEUtcFY7z3lQz+LZ8lein0V9o/wBqY2Bos0AAaACwHoqkRTtWIiICIiAiIgIiICIiDGxChZPGYpRdp5EhzSMw5rhm1wOYI0Kw8Kr3sk+iVRvIBeKXICoYOOXsyD3m+RGRsJVYmKYe2ePcfcEEOY9uT43t9l7DwI+/MHIoJBFD4PiTi401TYTsFwRk2eMG3fRj1Ac33SeIIJmEBERAREQF4V6iDk/azs+GyCraLMnIjlI92YC0ch6OA3CeYZzXLRE7f3A0kuO7ugEku5Acbr6exfDWVMElPKLskaWm2ovoQeBBzHkvnfaLDJIJXtkykicGvcLtuRmyZvLeFj0PksL0i8alY4vItx8kXq2rB+zqrqnCWtkMQNvaO/LYcLXs31+S6RgGyNLRgGKMF/GR3iefU6eiiuz3av6bT2kP18Vmy6DeB9mUDkfxBW2iRY0xVqm5HiGfP2mdR7R2hdRUB6q3lKovUREBERAREQEREBERAREQEREBERBhYrhonaBcsew78cg9qN4BG8PQkEcQSFTg2JmQuhmAZURgb7Ro4HISx31YfuNwcws9R+L4b3oa+N3dzR3MUlr7pOrXD3mOsAW/gQCAlUUbg2Kd8HMe3u5oyBLETfdJGTmn3mHUO4+YIEkgIiICIiAuedq2Bh0YrgP1be7n6wk3Dz9g5+TnLoat1ELXscx4DmuBa4HQgixBQfNOF4nLQVTZo8zGbPbwliPtN9RmORsu9YXijKiFk8Lt5kg3mn8QRwINwRzC4vthgTqaWSE5mGxY46vp333HHmWkFp+yr/ZztN9Fm+jSn6iV1wT+zkOV/I6H0PNB24SKsSLAbIqxIgkBIqxIo9siuCRBnB6qBWE2RXBIgyUVlsirEiCtF4HL26AiIgIiICIiAiIgIii8Zx+GmH1jru4Mbm715eqCrF8Pc8tngIZURg7jj7L26mKS2rD8wcwr2B4sypi7xmRDnMe24JZIw7rmEjI2PEaixXKtpdtZZ7sadxmm605H7Tve8tFBbO7RSYdOahniidbv4r5PaMt9vKQDQ8QLHgQH0GitU0wexr25tc0OB6OFx+KILqIiAiIg0vtNwTvacVUbd6Sm3nFoFzJAf1sdtSbDeA5tA4rheIU24+wzabOYeBacx+S+p3BcI282c+jzyQtHg8U9P/puP1kP9LiSOhagmtgdp+8Y2mmPjaPq3E+00e4T8Q+8LdhKuCYXLZ1r2OoI1BHELqmzePd83u5MpWj/AHj4h15hBtbZVWJFHiRViRBICRViRYAkVbZUEgJVWJFgCVViRBICVViVR4kVwSIM8SKsPWA2VViRBnXRYgkVwSIL6K2JFYr8UigbvzPawcLnMnk0ak+SDLWNX18cLd+V4aOF9T0aNSfJadjW3dmnuR3bf3kg8R+zH/8Ar5LneK7QSTOJ3nEnV7jdx8vhHkg3faTb45sg8A55GQ/2Z+K57V175CS4nPqc/M8VgSTAZuP5lYbJpZ5BBTMdI92jGDeceptoOuQ6oMqorGs6nl+ZWbsds/NilS1m64UzXXmlsQ3dGsbXaF506Akrc9keyHSbFHbx1FOx3h8pHjN3k2w6ldZpaZkbGxxtaxjRZrWgAAcgAgrhjDWhrRYNAAHIAWARVogIiICIiAtb27wM1VNeMfXwnvYergCHRno5pLfUclsi8QfL2JRbkgkjFmP8Tb5bp95hHAg5Kew6TeDXtNiMwRqCFO9pWzoiqHBgAjqS6WLgGVAF5I/6xd/nvLTtnamzjGeOY6EahB0fCMY7wbj8n/c7qOvRS7ZFpkcVxfiP8upaixEjwyf7vz/NBsAlVwSqPbKrgkQZ7ZFcEijxIqxIgkGyK4JVHiVemoA9ogeZsgkmyKsSLX58fhZ7290aL/fooav20cB9VGB/E8//AFH5oN8bIojF9r6WmB7yUFw9xnjd8hkPUhc0q8Vq6xxY173DiG+Bg+1b+6xvo9PS5yETzD3B7DD15/5kg2yo22qqkE0rG00PGaSznkfwt9kff5rWKzF2tcXNc6eU6zSkuP8ATfQdBYKLxDE5Jj4zlwaMmj04rAlnDRmgyp6hzzvPcSeZ/wAyWBV4gGA5+qzsAwGqxF+5Ss8ANnSuu2Nnm7iegufJdj2N7M6ai3ZZP0ioGfePb4WH+VHmG+ZueqDm2yXZvV1xEtRempzndw+tkH8EZ9kdXfJdp2b2YpqCPu6WMNv7Tz4nvPNzzmfwUxZeoCIiAiIgIiICIiAiIghtrMEFZSvgvuvyfE/4JWZsd88j0JXzzijHMeJt0sdvESMOsczDZ7D6gr6fXJe1TZ4Mm+ktFoqqzJf4KhuUcn9Q8J6tbzQRmE1AkjbI3iNOvEKVFLvC7QT5C60nY+tMcxp5Mg42HR4/NdKwiqMTs/Yd7Q5H4ggj4aOZvstNuRFh/wALIbBPxaweZP8AZbe6C4uMwcweYKx5KZBrgil4lvo0n8SvH7/P7gpeoDW5E58tT8go+eT4W+p/III+XfPvH5qOqAOJv96zKqTmb9BosWSl8JklcIoxqTldBFzvJO6wEk6AC5VE9DHEN+sfu8omm73eZH9suqx8Q2oZGDHRNtwMrhdx+yD/AH+S1mWVz3FziXOOpJuT6oJjENoHPb3cIEMQy3W6kdSP7KIurM87WDxHPktr2V7OauutJUXpac55j614/hYdPN3yQapG98sjYadjpZXZNYxpcT1sOHMnIc103ZHsiuRNijt7iKdh8I/1H+99kWHUromzWy9NQR93Sxht/aeTvSPPN7zmfw6KaQWaSlZEwRxMaxjRZrWgNaAOAAV5EQEREBERAREQEREBERAREQFgY7hbKqnkppfZkaW34tPB4PAg2IPRZ6IPmXH6KSKR2/lNC/u5bZeNtiyQdHDdPqF0XZevFVAyW9iPDIOThqbfI+qyO1vAh4a9o8JAhqBb3CbRy/0udY9HdFoWw+KfQ63upT9VIQx/IH3JPv8Av6IO10sTo2bjSHDUF3u35W1CtTscfacbdPCPuz+ZWW27RutAtwJvkOVuPzWHPFfNxv56egQR0xaMmi/3D58VgyQuf0HyAVraDaOnpBaR28/hE2xcfP4R5rmuPbWT1V2k93F+7YTmP4nau/Dog2nGNqIKe7YQJ5Rx9xp8+Pp81pGJ4rLUO3pnl3IaNb5N0Cw4oi7TTnwCuQAvkENMx08ztGtF/kBw66dUHm7YXcbDrx8ln4BglViD+7oo/ADZ0zvDGzzdxPQXPkt92U7Iy4ifFX73EU7Cd0f6kgtf7LbDqV1ijpGRMbFExsbGizWNaGtaBwAGQQaZsb2aU1FaWT9IqNe8ePCw/wAthyHmbnqt4svUQEREBERAREQEREBERAREQEREBERAREQWK2kZLG+KQBzJGljgeLXCxC+cdqsGdTzS077l9ObBx/aQOzik65ZHq1y+lVz/ALWsB7yBtbE28lNcSNGZkp3e2LcS02ePJw4oMDY7bqI4eDVSNbJBaNxcc3i3gcG6uJAtlxC1TaftGkmJZSgxM03z+scOnBn4+S0mrg3HWGYObTzB0VxlJYb0h3G9dT5BBaG893FzibniSeZKuyBkWchufhH9ypTAMHqa53dUERDAbPmdkxvO7+fRtz5Lr2xnZnTURE0v6TUa948eFh/lx6DzNz1Qc72X7PauvtJPekptRdtpHj+GM6fad8iuybN7L01BH3dLGG39p5ze883POZ/BTNl6gIiICIiAiIgIiICIiAiIgIiICIiAiIgIiICIiAqXsBBBFwRYg8QeBVSIOE7S7CV1NO5lHB9Ipy4mEgs3ogTfu3BxFgL2BzyAU1sr2SlxE+Ku3zqKdjjujpI8a/Zbl1K64iCxR0rImCOJjWMaLNa0BrQOgCvoiAiIgIiICIiAiIgIiICIiAiIgIiI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 descr="https://encrypted-tbn2.gstatic.com/images?q=tbn:ANd9GcTNVz3x5m_KnR5ofWFCI1ULgMGl8BSxb11ayumnMyObo3NUiCCaJ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47" y="-22371"/>
            <a:ext cx="2111870" cy="154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Dissecando...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Exercício:</a:t>
            </a:r>
          </a:p>
          <a:p>
            <a:r>
              <a:rPr lang="pt-BR" sz="2200" dirty="0">
                <a:solidFill>
                  <a:srgbClr val="E57C09"/>
                </a:solidFill>
                <a:latin typeface="AmerType Md BT" panose="02090504030505020304" pitchFamily="18" charset="0"/>
              </a:rPr>
              <a:t>1 - Fazer um programa para ler duas notas e calcular a média das duas exibindo na tela: “Aprovado” se a média for maior que 7, “Prova Final” se a média estiver entre 4 e 7 e “Reprovado” se a média for menor que 4</a:t>
            </a:r>
          </a:p>
          <a:p>
            <a:r>
              <a:rPr lang="pt-BR" sz="2200" dirty="0">
                <a:solidFill>
                  <a:srgbClr val="E57C09"/>
                </a:solidFill>
                <a:latin typeface="AmerType Md BT" panose="02090504030505020304" pitchFamily="18" charset="0"/>
              </a:rPr>
              <a:t>2 – Fazer um programa que peça dois números e imprima o maior deles. Exibir mensagem se eles forem iguais.</a:t>
            </a:r>
          </a:p>
          <a:p>
            <a:r>
              <a:rPr lang="pt-BR" sz="2200" dirty="0">
                <a:solidFill>
                  <a:srgbClr val="E57C09"/>
                </a:solidFill>
                <a:latin typeface="AmerType Md BT" panose="02090504030505020304" pitchFamily="18" charset="0"/>
              </a:rPr>
              <a:t>3 – Faça um programa que leia três números e exiba o  menor deles</a:t>
            </a:r>
          </a:p>
          <a:p>
            <a:r>
              <a:rPr lang="pt-BR" sz="2200" dirty="0">
                <a:solidFill>
                  <a:srgbClr val="E57C09"/>
                </a:solidFill>
                <a:latin typeface="AmerType Md BT" panose="02090504030505020304" pitchFamily="18" charset="0"/>
              </a:rPr>
              <a:t>4 - Faça um Programa que peça um número inteiro e determine se ele é par ou impar.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18355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6057900" cy="24384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9" y="1628800"/>
            <a:ext cx="6406033" cy="2232248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9702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85" y="4149080"/>
            <a:ext cx="6086475" cy="2447925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10" y="1508667"/>
            <a:ext cx="5688632" cy="2490949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7366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3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4608512" cy="264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50" y="4077072"/>
            <a:ext cx="4997900" cy="242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61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6408712" cy="199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1" y="3813282"/>
            <a:ext cx="815450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189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Laços (</a:t>
            </a:r>
            <a:r>
              <a:rPr lang="pt-BR" i="1" dirty="0"/>
              <a:t>loops</a:t>
            </a:r>
            <a:r>
              <a:rPr lang="pt-BR" dirty="0"/>
              <a:t>) são </a:t>
            </a:r>
            <a:r>
              <a:rPr lang="pt-BR" dirty="0">
                <a:solidFill>
                  <a:srgbClr val="FF0000"/>
                </a:solidFill>
              </a:rPr>
              <a:t>estruturas de repetição</a:t>
            </a:r>
            <a:r>
              <a:rPr lang="pt-BR" dirty="0"/>
              <a:t>, geralmente usados para processar coleções de dados </a:t>
            </a:r>
          </a:p>
          <a:p>
            <a:r>
              <a:rPr lang="pt-BR" b="1" dirty="0"/>
              <a:t>For</a:t>
            </a:r>
          </a:p>
          <a:p>
            <a:r>
              <a:rPr lang="pt-BR" dirty="0"/>
              <a:t>É a estrutura de repetição mais usada no Python.</a:t>
            </a:r>
          </a:p>
          <a:p>
            <a:r>
              <a:rPr lang="pt-BR" dirty="0"/>
              <a:t>A instrução aceita não só sequências estáticas, mas também sequências geradas por </a:t>
            </a:r>
            <a:r>
              <a:rPr lang="pt-BR" dirty="0" err="1">
                <a:solidFill>
                  <a:srgbClr val="FF0000"/>
                </a:solidFill>
              </a:rPr>
              <a:t>iteradores</a:t>
            </a:r>
            <a:r>
              <a:rPr lang="pt-BR" dirty="0"/>
              <a:t>.</a:t>
            </a:r>
          </a:p>
          <a:p>
            <a:r>
              <a:rPr lang="pt-BR" dirty="0" err="1">
                <a:solidFill>
                  <a:srgbClr val="FF0000"/>
                </a:solidFill>
              </a:rPr>
              <a:t>Iteradores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são estruturas que permitem iterações, ou seja, acesso aos itens de uma coleção de elementos, de forma sequencial.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035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solidFill>
                  <a:srgbClr val="FF0000"/>
                </a:solidFill>
              </a:rPr>
              <a:t>Iteradores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são estruturas que permitem iterações, ou seja, acesso aos itens de uma coleção de elementos, de forma sequencial.</a:t>
            </a:r>
          </a:p>
          <a:p>
            <a:r>
              <a:rPr lang="pt-BR" dirty="0"/>
              <a:t>Exemplo de iteração: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49133"/>
            <a:ext cx="4752528" cy="305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944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Durante a execução de um laço </a:t>
            </a:r>
            <a:r>
              <a:rPr lang="pt-BR" i="1" dirty="0"/>
              <a:t>for</a:t>
            </a:r>
            <a:r>
              <a:rPr lang="pt-BR" dirty="0"/>
              <a:t>, a referência aponta para um elemento da sequência. </a:t>
            </a:r>
          </a:p>
          <a:p>
            <a:r>
              <a:rPr lang="pt-BR" dirty="0"/>
              <a:t>A cada iteração, a referência é atualizada, para que o bloco de código do for processe o elemento correspondente.</a:t>
            </a:r>
          </a:p>
          <a:p>
            <a:r>
              <a:rPr lang="pt-BR" dirty="0"/>
              <a:t>A clausula </a:t>
            </a:r>
            <a:r>
              <a:rPr lang="pt-BR" i="1" dirty="0">
                <a:solidFill>
                  <a:srgbClr val="FF0000"/>
                </a:solidFill>
              </a:rPr>
              <a:t>break</a:t>
            </a:r>
            <a:r>
              <a:rPr lang="pt-BR" dirty="0"/>
              <a:t> interrompe o laço e </a:t>
            </a:r>
            <a:r>
              <a:rPr lang="pt-BR" i="1" dirty="0">
                <a:solidFill>
                  <a:srgbClr val="FF0000"/>
                </a:solidFill>
              </a:rPr>
              <a:t>continue</a:t>
            </a:r>
            <a:r>
              <a:rPr lang="pt-BR" dirty="0"/>
              <a:t> passa para a próxima iteração. </a:t>
            </a:r>
          </a:p>
          <a:p>
            <a:r>
              <a:rPr lang="pt-BR" dirty="0"/>
              <a:t>O código dentro do </a:t>
            </a:r>
            <a:r>
              <a:rPr lang="pt-BR" dirty="0" err="1">
                <a:solidFill>
                  <a:srgbClr val="FF0000"/>
                </a:solidFill>
              </a:rPr>
              <a:t>else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é executado ao final do laço, a não ser que o laço tenha sido interrompido por </a:t>
            </a:r>
            <a:r>
              <a:rPr lang="pt-BR" i="1" dirty="0">
                <a:solidFill>
                  <a:srgbClr val="FF0000"/>
                </a:solidFill>
              </a:rPr>
              <a:t>break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781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Sintaxe:</a:t>
            </a:r>
            <a:br>
              <a:rPr lang="pt-BR" dirty="0"/>
            </a:br>
            <a:endParaRPr lang="pt-BR" dirty="0"/>
          </a:p>
          <a:p>
            <a:pPr marL="594360" lvl="2" indent="0">
              <a:buNone/>
            </a:pPr>
            <a:r>
              <a:rPr lang="pt-BR" sz="2800" dirty="0">
                <a:solidFill>
                  <a:srgbClr val="00B050"/>
                </a:solidFill>
                <a:latin typeface="AmerType Md BT" panose="02090504030505020304" pitchFamily="18" charset="0"/>
              </a:rPr>
              <a:t>for</a:t>
            </a:r>
            <a: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  <a:t> &lt;referência&gt; </a:t>
            </a:r>
            <a:r>
              <a:rPr lang="pt-BR" sz="2800" dirty="0">
                <a:solidFill>
                  <a:srgbClr val="00B050"/>
                </a:solidFill>
                <a:latin typeface="AmerType Md BT" panose="02090504030505020304" pitchFamily="18" charset="0"/>
              </a:rPr>
              <a:t>in</a:t>
            </a:r>
            <a: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  <a:t> &lt;sequência&gt;</a:t>
            </a:r>
            <a:r>
              <a:rPr lang="pt-BR" sz="2800" dirty="0">
                <a:solidFill>
                  <a:srgbClr val="00B050"/>
                </a:solidFill>
                <a:latin typeface="AmerType Md BT" panose="02090504030505020304" pitchFamily="18" charset="0"/>
              </a:rPr>
              <a:t>:</a:t>
            </a:r>
          </a:p>
          <a:p>
            <a:pPr marL="594360" lvl="2" indent="0">
              <a:buNone/>
            </a:pPr>
            <a: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  <a:t>	&lt;bloco de código&gt;</a:t>
            </a:r>
            <a:b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  <a:t>	</a:t>
            </a:r>
            <a:r>
              <a:rPr lang="pt-BR" sz="2800" dirty="0">
                <a:solidFill>
                  <a:srgbClr val="00B050"/>
                </a:solidFill>
                <a:latin typeface="AmerType Md BT" panose="02090504030505020304" pitchFamily="18" charset="0"/>
              </a:rPr>
              <a:t>continue</a:t>
            </a:r>
            <a:b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  <a:t>	</a:t>
            </a:r>
            <a:r>
              <a:rPr lang="pt-BR" sz="2800" dirty="0">
                <a:solidFill>
                  <a:srgbClr val="00B050"/>
                </a:solidFill>
                <a:latin typeface="AmerType Md BT" panose="02090504030505020304" pitchFamily="18" charset="0"/>
              </a:rPr>
              <a:t>break</a:t>
            </a:r>
            <a:b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sz="2800" dirty="0" err="1">
                <a:solidFill>
                  <a:srgbClr val="00B050"/>
                </a:solidFill>
                <a:latin typeface="AmerType Md BT" panose="02090504030505020304" pitchFamily="18" charset="0"/>
              </a:rPr>
              <a:t>else</a:t>
            </a:r>
            <a:r>
              <a:rPr lang="pt-BR" sz="2800" dirty="0">
                <a:solidFill>
                  <a:srgbClr val="00B050"/>
                </a:solidFill>
                <a:latin typeface="AmerType Md BT" panose="02090504030505020304" pitchFamily="18" charset="0"/>
              </a:rPr>
              <a:t>:</a:t>
            </a:r>
            <a:b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sz="2800" dirty="0">
                <a:solidFill>
                  <a:srgbClr val="FF0000"/>
                </a:solidFill>
                <a:latin typeface="AmerType Md BT" panose="02090504030505020304" pitchFamily="18" charset="0"/>
              </a:rPr>
              <a:t>	&lt;bloco de código&gt;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/>
          <p:cNvCxnSpPr/>
          <p:nvPr/>
        </p:nvCxnSpPr>
        <p:spPr>
          <a:xfrm flipH="1">
            <a:off x="7380312" y="2348880"/>
            <a:ext cx="72008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138786" y="2021939"/>
            <a:ext cx="89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Não esquecer dos dois pontos!!</a:t>
            </a:r>
          </a:p>
        </p:txBody>
      </p:sp>
      <p:cxnSp>
        <p:nvCxnSpPr>
          <p:cNvPr id="9" name="Conector angulado 8"/>
          <p:cNvCxnSpPr/>
          <p:nvPr/>
        </p:nvCxnSpPr>
        <p:spPr>
          <a:xfrm rot="10800000" flipV="1">
            <a:off x="3491880" y="3284983"/>
            <a:ext cx="4968552" cy="1368153"/>
          </a:xfrm>
          <a:prstGeom prst="bentConnector3">
            <a:avLst>
              <a:gd name="adj1" fmla="val 20167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V="1">
            <a:off x="8450633" y="2833686"/>
            <a:ext cx="0" cy="432048"/>
          </a:xfrm>
          <a:prstGeom prst="line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08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Exemplo: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68" y="2204863"/>
            <a:ext cx="4432128" cy="288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67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461526" cy="4853136"/>
          </a:xfrm>
        </p:spPr>
        <p:txBody>
          <a:bodyPr/>
          <a:lstStyle/>
          <a:p>
            <a:r>
              <a:rPr lang="pt-BR" dirty="0"/>
              <a:t>Vamos iniciar nossa jornada pela Linguagem Python</a:t>
            </a:r>
          </a:p>
          <a:p>
            <a:r>
              <a:rPr lang="pt-BR" dirty="0"/>
              <a:t>Espero que ao final desta jornada você esteja conhecendo um pouco desta fascinante linguagem</a:t>
            </a:r>
          </a:p>
          <a:p>
            <a:r>
              <a:rPr lang="pt-BR" dirty="0"/>
              <a:t>Mãos à obra!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56792"/>
            <a:ext cx="367240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6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range?</a:t>
            </a:r>
          </a:p>
          <a:p>
            <a:r>
              <a:rPr lang="pt-BR" dirty="0"/>
              <a:t>Digite no interpretador: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Quando você digita o nome de uma função (ou uma classe, no caso) sem fornecer dados, Python limita-se a dizer a que se refere o nome</a:t>
            </a:r>
          </a:p>
          <a:p>
            <a:r>
              <a:rPr lang="pt-BR" dirty="0"/>
              <a:t>Para ajuda, no interpretador, digite 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help()</a:t>
            </a:r>
          </a:p>
          <a:p>
            <a:r>
              <a:rPr lang="pt-BR" dirty="0"/>
              <a:t>Em seguida digite range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0928"/>
            <a:ext cx="245360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492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0854"/>
            <a:ext cx="5688632" cy="655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28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range? É uma </a:t>
            </a:r>
            <a:r>
              <a:rPr lang="pt-BR" dirty="0">
                <a:solidFill>
                  <a:srgbClr val="FF0000"/>
                </a:solidFill>
              </a:rPr>
              <a:t>classe </a:t>
            </a:r>
            <a:r>
              <a:rPr lang="pt-BR" dirty="0" err="1">
                <a:solidFill>
                  <a:srgbClr val="FF0000"/>
                </a:solidFill>
              </a:rPr>
              <a:t>iteradora</a:t>
            </a:r>
            <a:r>
              <a:rPr lang="pt-BR" dirty="0"/>
              <a:t>!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Para testar, faça: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7" b="78184"/>
          <a:stretch/>
        </p:blipFill>
        <p:spPr bwMode="auto">
          <a:xfrm>
            <a:off x="993805" y="2204864"/>
            <a:ext cx="5162371" cy="132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840" y="4221088"/>
            <a:ext cx="24003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558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Ou...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Assim, podemos: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204865"/>
            <a:ext cx="2376884" cy="140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373506"/>
            <a:ext cx="32480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258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 err="1"/>
              <a:t>iterador</a:t>
            </a:r>
            <a:r>
              <a:rPr lang="pt-BR" dirty="0"/>
              <a:t> </a:t>
            </a:r>
            <a:br>
              <a:rPr lang="pt-BR" dirty="0"/>
            </a:b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range(m, n, p)</a:t>
            </a:r>
            <a:b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dirty="0"/>
              <a:t>é muito útil em laços</a:t>
            </a:r>
          </a:p>
          <a:p>
            <a:r>
              <a:rPr lang="pt-BR" dirty="0"/>
              <a:t>Pois retorna uma lista de inteiros, começando em 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m</a:t>
            </a:r>
            <a:r>
              <a:rPr lang="pt-BR" dirty="0"/>
              <a:t> e menores que 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n</a:t>
            </a:r>
            <a:r>
              <a:rPr lang="pt-BR" dirty="0"/>
              <a:t>, em passos de comprimento 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p</a:t>
            </a:r>
            <a:r>
              <a:rPr lang="pt-BR" dirty="0"/>
              <a:t>, que podem ser usados como sequência para o laço.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46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err="1"/>
              <a:t>While</a:t>
            </a:r>
            <a:endParaRPr lang="pt-BR" dirty="0"/>
          </a:p>
          <a:p>
            <a:r>
              <a:rPr lang="pt-BR" dirty="0"/>
              <a:t>Executa um bloco de código atendendo a uma condição.</a:t>
            </a:r>
          </a:p>
          <a:p>
            <a:r>
              <a:rPr lang="pt-BR" dirty="0"/>
              <a:t>Sintaxe:</a:t>
            </a:r>
          </a:p>
          <a:p>
            <a:endParaRPr lang="pt-BR" dirty="0"/>
          </a:p>
          <a:p>
            <a:pPr marL="640080" lvl="2" indent="0">
              <a:buNone/>
            </a:pPr>
            <a:r>
              <a:rPr lang="pt-BR" sz="3000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while</a:t>
            </a:r>
            <a: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  <a:t> &lt;condição&gt;:</a:t>
            </a:r>
            <a:b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  <a:t>	&lt;bloco de código&gt;</a:t>
            </a:r>
            <a:b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  <a:t>	continue</a:t>
            </a:r>
            <a:b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  <a:t>	break</a:t>
            </a:r>
            <a:b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sz="3000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else</a:t>
            </a:r>
            <a: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  <a:t>:</a:t>
            </a:r>
            <a:b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</a:br>
            <a: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  <a:t>	&lt;bloco de código&gt;</a:t>
            </a:r>
          </a:p>
          <a:p>
            <a:pPr marL="640080" lvl="2" indent="0">
              <a:buNone/>
            </a:pPr>
            <a:endParaRPr lang="pt-BR" sz="3000" dirty="0">
              <a:solidFill>
                <a:srgbClr val="FF0000"/>
              </a:solidFill>
              <a:latin typeface="AmerType Md BT" panose="02090504030505020304" pitchFamily="18" charset="0"/>
            </a:endParaRPr>
          </a:p>
          <a:p>
            <a:r>
              <a:rPr lang="pt-BR" dirty="0"/>
              <a:t>O bloco de código dentro do laço </a:t>
            </a:r>
            <a:r>
              <a:rPr lang="pt-BR" i="1" dirty="0" err="1"/>
              <a:t>while</a:t>
            </a:r>
            <a:r>
              <a:rPr lang="pt-BR" dirty="0"/>
              <a:t> é repetido enquanto a condição do laço estiver sendo avaliada como verdadeira.</a:t>
            </a:r>
          </a:p>
          <a:p>
            <a:r>
              <a:rPr lang="pt-BR" dirty="0"/>
              <a:t>As cláusulas </a:t>
            </a:r>
            <a: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  <a:t>break</a:t>
            </a:r>
            <a:r>
              <a:rPr lang="pt-BR" dirty="0"/>
              <a:t>, </a:t>
            </a:r>
            <a: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  <a:t>continue</a:t>
            </a:r>
            <a:r>
              <a:rPr lang="pt-BR" dirty="0"/>
              <a:t> e </a:t>
            </a:r>
            <a:r>
              <a:rPr lang="pt-BR" sz="3000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else</a:t>
            </a:r>
            <a:r>
              <a:rPr lang="pt-BR" dirty="0"/>
              <a:t> são tratadas da mesma forma que no laço </a:t>
            </a:r>
            <a:r>
              <a:rPr lang="pt-BR" sz="3000" dirty="0">
                <a:solidFill>
                  <a:srgbClr val="FF0000"/>
                </a:solidFill>
                <a:latin typeface="AmerType Md BT" panose="02090504030505020304" pitchFamily="18" charset="0"/>
              </a:rPr>
              <a:t>for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204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Exemplo: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laço </a:t>
            </a:r>
            <a:r>
              <a:rPr lang="pt-BR" i="1" dirty="0" err="1"/>
              <a:t>while</a:t>
            </a:r>
            <a:r>
              <a:rPr lang="pt-BR" dirty="0"/>
              <a:t> é adequado quando não há como determinar quantas iterações vão ocorrer e não há uma sequência a seguir.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5039"/>
            <a:ext cx="3312368" cy="278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453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Laços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Exercício</a:t>
            </a:r>
          </a:p>
          <a:p>
            <a:r>
              <a:rPr lang="pt-BR" sz="3200" dirty="0">
                <a:solidFill>
                  <a:srgbClr val="E57C09"/>
                </a:solidFill>
                <a:latin typeface="AmerType Md BT" panose="02090504030505020304" pitchFamily="18" charset="0"/>
              </a:rPr>
              <a:t>1 – Exibir os primeiros 100 números pares na tela</a:t>
            </a:r>
          </a:p>
          <a:p>
            <a:r>
              <a:rPr lang="pt-BR" sz="3200" dirty="0">
                <a:solidFill>
                  <a:srgbClr val="E57C09"/>
                </a:solidFill>
                <a:latin typeface="AmerType Md BT" panose="02090504030505020304" pitchFamily="18" charset="0"/>
              </a:rPr>
              <a:t>2 – Exibir os 20 primeiros múltiplos de um numero x inserido pelo usuário</a:t>
            </a:r>
          </a:p>
          <a:p>
            <a:r>
              <a:rPr lang="pt-BR" sz="3200" dirty="0">
                <a:solidFill>
                  <a:srgbClr val="E57C09"/>
                </a:solidFill>
                <a:latin typeface="AmerType Md BT" panose="02090504030505020304" pitchFamily="18" charset="0"/>
              </a:rPr>
              <a:t>3 – Faça um programa que Calcular o somatório de todos os números de 1 até um número n inserido pelo usuário</a:t>
            </a:r>
          </a:p>
          <a:p>
            <a:r>
              <a:rPr lang="pt-BR" sz="3200" dirty="0">
                <a:solidFill>
                  <a:srgbClr val="E57C09"/>
                </a:solidFill>
                <a:latin typeface="AmerType Md BT" panose="02090504030505020304" pitchFamily="18" charset="0"/>
              </a:rPr>
              <a:t>4 - Faça um Programa que calcule o fatorial de um número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2" name="Picture 2" descr="http://operationrainfall.com/wp-content/uploads/2013/09/Sonic-the-Hedgehog-Green-Hill-Zone-Lo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80854"/>
            <a:ext cx="1584176" cy="11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60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Variáveis no interpretador Python são criadas através da </a:t>
            </a:r>
            <a:r>
              <a:rPr lang="pt-BR" dirty="0">
                <a:solidFill>
                  <a:srgbClr val="FF0000"/>
                </a:solidFill>
              </a:rPr>
              <a:t>atribuição</a:t>
            </a:r>
            <a:r>
              <a:rPr lang="pt-BR" dirty="0"/>
              <a:t> e </a:t>
            </a:r>
            <a:r>
              <a:rPr lang="pt-BR" dirty="0">
                <a:solidFill>
                  <a:srgbClr val="FF0000"/>
                </a:solidFill>
              </a:rPr>
              <a:t>destruídas pelo coletor de lixo</a:t>
            </a:r>
            <a:r>
              <a:rPr lang="pt-BR" dirty="0"/>
              <a:t> (</a:t>
            </a:r>
            <a:r>
              <a:rPr lang="pt-BR" dirty="0" err="1"/>
              <a:t>garbage</a:t>
            </a:r>
            <a:r>
              <a:rPr lang="pt-BR" dirty="0"/>
              <a:t> </a:t>
            </a:r>
            <a:r>
              <a:rPr lang="pt-BR" dirty="0" err="1"/>
              <a:t>collector</a:t>
            </a:r>
            <a:r>
              <a:rPr lang="pt-BR" dirty="0"/>
              <a:t>), quando não existem mais referências a elas.</a:t>
            </a:r>
          </a:p>
          <a:p>
            <a:r>
              <a:rPr lang="pt-BR" dirty="0"/>
              <a:t>Os nomes das variáveis devem começar com uma letra (sem acentuação) ou sublinhado (_)</a:t>
            </a:r>
            <a:r>
              <a:rPr lang="pt-BR" i="1" dirty="0"/>
              <a:t> e seguido por letras (sem acentuação), dígitos ou sublinhados </a:t>
            </a:r>
            <a:r>
              <a:rPr lang="pt-BR" dirty="0"/>
              <a:t>(_), sendo que maiúsculas e minúsculas são consideradas diferentes.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456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Existem vários tipos simples de dados pré-definidos no Python, tais como:</a:t>
            </a:r>
          </a:p>
          <a:p>
            <a:pPr lvl="1"/>
            <a:r>
              <a:rPr lang="pt-BR" dirty="0"/>
              <a:t>Números (inteiros, reais, complexos, ... )</a:t>
            </a:r>
          </a:p>
          <a:p>
            <a:pPr lvl="1"/>
            <a:r>
              <a:rPr lang="pt-BR" dirty="0"/>
              <a:t>Texto</a:t>
            </a:r>
          </a:p>
          <a:p>
            <a:r>
              <a:rPr lang="pt-BR" dirty="0"/>
              <a:t>Além disso, existem tipos que funcionam como coleções. Os principais são:</a:t>
            </a:r>
          </a:p>
          <a:p>
            <a:pPr lvl="1"/>
            <a:r>
              <a:rPr lang="pt-BR" dirty="0"/>
              <a:t>Lista</a:t>
            </a:r>
          </a:p>
          <a:p>
            <a:pPr lvl="1"/>
            <a:r>
              <a:rPr lang="pt-BR" dirty="0" err="1"/>
              <a:t>Tupla</a:t>
            </a:r>
            <a:endParaRPr lang="pt-BR" dirty="0"/>
          </a:p>
          <a:p>
            <a:pPr lvl="1"/>
            <a:r>
              <a:rPr lang="pt-BR" dirty="0"/>
              <a:t>Dicionário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5135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461526" cy="4853136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 </a:t>
            </a:r>
            <a:r>
              <a:rPr lang="pt-BR" dirty="0">
                <a:solidFill>
                  <a:srgbClr val="FF0000"/>
                </a:solidFill>
              </a:rPr>
              <a:t>melhor forma</a:t>
            </a:r>
            <a:r>
              <a:rPr lang="pt-BR" dirty="0"/>
              <a:t> de </a:t>
            </a:r>
            <a:r>
              <a:rPr lang="pt-BR" dirty="0">
                <a:solidFill>
                  <a:srgbClr val="FF0000"/>
                </a:solidFill>
              </a:rPr>
              <a:t>aprender a programar</a:t>
            </a:r>
            <a:r>
              <a:rPr lang="pt-BR" dirty="0"/>
              <a:t> é usando um </a:t>
            </a:r>
            <a:r>
              <a:rPr lang="pt-BR" dirty="0">
                <a:solidFill>
                  <a:srgbClr val="FF0000"/>
                </a:solidFill>
              </a:rPr>
              <a:t>interpretador</a:t>
            </a:r>
            <a:r>
              <a:rPr lang="pt-BR" dirty="0"/>
              <a:t> em modo </a:t>
            </a:r>
            <a:r>
              <a:rPr lang="pt-BR" dirty="0">
                <a:solidFill>
                  <a:srgbClr val="FF0000"/>
                </a:solidFill>
              </a:rPr>
              <a:t>interativo</a:t>
            </a:r>
            <a:r>
              <a:rPr lang="pt-BR" dirty="0"/>
              <a:t>. </a:t>
            </a:r>
          </a:p>
          <a:p>
            <a:r>
              <a:rPr lang="pt-BR" dirty="0"/>
              <a:t>Dessa forma você pode </a:t>
            </a:r>
            <a:r>
              <a:rPr lang="pt-BR" dirty="0">
                <a:solidFill>
                  <a:srgbClr val="FF0000"/>
                </a:solidFill>
              </a:rPr>
              <a:t>digitar comandos linha por linha </a:t>
            </a:r>
            <a:r>
              <a:rPr lang="pt-BR" dirty="0"/>
              <a:t>e </a:t>
            </a:r>
            <a:r>
              <a:rPr lang="pt-BR" dirty="0">
                <a:solidFill>
                  <a:srgbClr val="FF0000"/>
                </a:solidFill>
              </a:rPr>
              <a:t>observar a cada passo como o computador interpreta e executa esses comandos</a:t>
            </a:r>
            <a:r>
              <a:rPr lang="pt-BR" dirty="0"/>
              <a:t>. </a:t>
            </a:r>
          </a:p>
          <a:p>
            <a:r>
              <a:rPr lang="pt-BR" dirty="0"/>
              <a:t>Para fazer isso em Python, há duas maneiras:</a:t>
            </a:r>
          </a:p>
          <a:p>
            <a:r>
              <a:rPr lang="pt-BR" dirty="0">
                <a:solidFill>
                  <a:srgbClr val="FF0000"/>
                </a:solidFill>
              </a:rPr>
              <a:t>1-executar o interpretador em modo texto (chamado "Python (</a:t>
            </a:r>
            <a:r>
              <a:rPr lang="pt-BR" dirty="0" err="1">
                <a:solidFill>
                  <a:srgbClr val="FF0000"/>
                </a:solidFill>
              </a:rPr>
              <a:t>command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line</a:t>
            </a:r>
            <a:r>
              <a:rPr lang="pt-BR" dirty="0">
                <a:solidFill>
                  <a:srgbClr val="FF0000"/>
                </a:solidFill>
              </a:rPr>
              <a:t>)" no Windows, ou simplesmente </a:t>
            </a:r>
            <a:r>
              <a:rPr lang="pt-BR" dirty="0" err="1">
                <a:solidFill>
                  <a:srgbClr val="FF0000"/>
                </a:solidFill>
              </a:rPr>
              <a:t>python</a:t>
            </a:r>
            <a:r>
              <a:rPr lang="pt-BR" dirty="0">
                <a:solidFill>
                  <a:srgbClr val="FF0000"/>
                </a:solidFill>
              </a:rPr>
              <a:t> no Linux</a:t>
            </a:r>
            <a:r>
              <a:rPr lang="pt-BR" dirty="0"/>
              <a:t>) </a:t>
            </a:r>
          </a:p>
          <a:p>
            <a:r>
              <a:rPr lang="pt-BR" dirty="0">
                <a:solidFill>
                  <a:srgbClr val="FF0000"/>
                </a:solidFill>
              </a:rPr>
              <a:t>2-usar o IDLE, que é um ambiente baseado em janelas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56792"/>
            <a:ext cx="367240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6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Os tipos no Python podem ser:</a:t>
            </a:r>
          </a:p>
          <a:p>
            <a:pPr lvl="1"/>
            <a:r>
              <a:rPr lang="pt-BR" dirty="0"/>
              <a:t>Mutáveis: permitem que os conteúdos das variáveis sejam alterados.</a:t>
            </a:r>
          </a:p>
          <a:p>
            <a:pPr lvl="1"/>
            <a:r>
              <a:rPr lang="pt-BR" dirty="0"/>
              <a:t>Imutáveis: não permitem que os conteúdos das variáveis sejam alterados.</a:t>
            </a:r>
          </a:p>
          <a:p>
            <a:r>
              <a:rPr lang="pt-BR" dirty="0"/>
              <a:t>Em Python, os nomes de variáveis são </a:t>
            </a:r>
            <a:r>
              <a:rPr lang="pt-BR" dirty="0">
                <a:solidFill>
                  <a:srgbClr val="FF0000"/>
                </a:solidFill>
              </a:rPr>
              <a:t>referências</a:t>
            </a:r>
            <a:r>
              <a:rPr lang="pt-BR" dirty="0"/>
              <a:t>, que podem ser alteradas em </a:t>
            </a:r>
            <a:r>
              <a:rPr lang="pt-BR" dirty="0">
                <a:solidFill>
                  <a:srgbClr val="FF0000"/>
                </a:solidFill>
              </a:rPr>
              <a:t>tempo de execução</a:t>
            </a:r>
            <a:r>
              <a:rPr lang="pt-BR" dirty="0"/>
              <a:t>.</a:t>
            </a:r>
          </a:p>
          <a:p>
            <a:r>
              <a:rPr lang="pt-BR" dirty="0"/>
              <a:t>Os tipos e rotinas mais comuns estão implementados na forma de </a:t>
            </a:r>
            <a:r>
              <a:rPr lang="pt-BR" i="1" dirty="0" err="1">
                <a:solidFill>
                  <a:srgbClr val="FF0000"/>
                </a:solidFill>
              </a:rPr>
              <a:t>builtins</a:t>
            </a:r>
            <a:r>
              <a:rPr lang="pt-BR" dirty="0"/>
              <a:t>, ou seja, eles </a:t>
            </a:r>
            <a:r>
              <a:rPr lang="pt-BR" dirty="0">
                <a:solidFill>
                  <a:srgbClr val="FF0000"/>
                </a:solidFill>
              </a:rPr>
              <a:t>estão sempre disponíveis </a:t>
            </a:r>
            <a:r>
              <a:rPr lang="pt-BR" dirty="0"/>
              <a:t>em tempo de execução, sem a necessidade de importar nenhuma biblioteca.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49951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Lembrando que a </a:t>
            </a:r>
            <a:r>
              <a:rPr lang="pt-BR" dirty="0" err="1"/>
              <a:t>tipagem</a:t>
            </a:r>
            <a:r>
              <a:rPr lang="pt-BR" dirty="0"/>
              <a:t> de Python é dinâmica!!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99" y="2708920"/>
            <a:ext cx="62198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57458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Como tudo é objeto, lembre-se do método “</a:t>
            </a:r>
            <a:r>
              <a:rPr lang="pt-BR" dirty="0" err="1"/>
              <a:t>dir</a:t>
            </a:r>
            <a:r>
              <a:rPr lang="pt-BR" dirty="0"/>
              <a:t>”</a:t>
            </a:r>
          </a:p>
          <a:p>
            <a:r>
              <a:rPr lang="pt-BR" dirty="0"/>
              <a:t>Ele é seu AMIGO!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7848872" cy="251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024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Assim ficamos sabendo, por exemplo, que as listas, em Python, tem um método </a:t>
            </a:r>
            <a:r>
              <a:rPr lang="pt-BR" dirty="0" err="1"/>
              <a:t>sort</a:t>
            </a:r>
            <a:r>
              <a:rPr lang="pt-BR" dirty="0"/>
              <a:t>()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65" y="2636912"/>
            <a:ext cx="79724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lipse 3"/>
          <p:cNvSpPr/>
          <p:nvPr/>
        </p:nvSpPr>
        <p:spPr>
          <a:xfrm>
            <a:off x="2267744" y="4725144"/>
            <a:ext cx="100811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1562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/>
              <a:t>Números</a:t>
            </a:r>
          </a:p>
          <a:p>
            <a:r>
              <a:rPr lang="pt-BR" dirty="0"/>
              <a:t>Python oferece alguns tipos numéricos na forma de </a:t>
            </a:r>
            <a:r>
              <a:rPr lang="pt-BR" i="1" dirty="0" err="1"/>
              <a:t>builtins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Inteiro (</a:t>
            </a:r>
            <a:r>
              <a:rPr lang="pt-BR" i="1" dirty="0" err="1"/>
              <a:t>int</a:t>
            </a:r>
            <a:r>
              <a:rPr lang="pt-BR" dirty="0"/>
              <a:t>): 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i = 1</a:t>
            </a:r>
          </a:p>
          <a:p>
            <a:pPr lvl="1"/>
            <a:r>
              <a:rPr lang="pt-BR" dirty="0"/>
              <a:t>Real de ponto flutuante (</a:t>
            </a:r>
            <a:r>
              <a:rPr lang="pt-BR" i="1" dirty="0" err="1"/>
              <a:t>float</a:t>
            </a:r>
            <a:r>
              <a:rPr lang="pt-BR" dirty="0"/>
              <a:t>): 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f = 3.14</a:t>
            </a:r>
          </a:p>
          <a:p>
            <a:pPr lvl="1"/>
            <a:r>
              <a:rPr lang="pt-BR" dirty="0"/>
              <a:t>Complexo (</a:t>
            </a:r>
            <a:r>
              <a:rPr lang="pt-BR" i="1" dirty="0" err="1"/>
              <a:t>complex</a:t>
            </a:r>
            <a:r>
              <a:rPr lang="pt-BR" dirty="0"/>
              <a:t>): 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c = 3 + 4j</a:t>
            </a:r>
          </a:p>
          <a:p>
            <a:r>
              <a:rPr lang="pt-BR" dirty="0"/>
              <a:t>Além dos números inteiros convencionais, existem também os inteiros longos, que tem dimensão arbitrária e são limitados pela memória disponível.</a:t>
            </a:r>
          </a:p>
          <a:p>
            <a:r>
              <a:rPr lang="pt-BR" dirty="0"/>
              <a:t>As conversões entre inteiro e longo são realizadas de forma automática. </a:t>
            </a:r>
          </a:p>
          <a:p>
            <a:r>
              <a:rPr lang="pt-BR" dirty="0"/>
              <a:t>A função </a:t>
            </a:r>
            <a:r>
              <a:rPr lang="pt-BR" i="1" dirty="0" err="1"/>
              <a:t>builtin</a:t>
            </a:r>
            <a:r>
              <a:rPr lang="pt-BR" i="1" dirty="0"/>
              <a:t> </a:t>
            </a:r>
            <a:r>
              <a:rPr lang="pt-BR" i="1" dirty="0" err="1"/>
              <a:t>int</a:t>
            </a:r>
            <a:r>
              <a:rPr lang="pt-BR" i="1" dirty="0"/>
              <a:t>()</a:t>
            </a:r>
            <a:r>
              <a:rPr lang="pt-BR" dirty="0"/>
              <a:t> pode ser usada para converter outros tipos para inteiro, incluindo mudanças de base.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60461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Exemplo: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54483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90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Saída:</a:t>
            </a:r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r>
              <a:rPr lang="pt-BR" dirty="0"/>
              <a:t>Os números reais também podem ser representados em notação cientifica, por exemplo: 1.2e22.</a:t>
            </a:r>
          </a:p>
          <a:p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99439"/>
            <a:ext cx="5112568" cy="276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584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Python TUDO é um objeto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5, por exemplo, é uma instância de int.</a:t>
            </a:r>
          </a:p>
          <a:p>
            <a:r>
              <a:rPr lang="pt-BR" dirty="0"/>
              <a:t>Veja: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1" b="7474"/>
          <a:stretch/>
        </p:blipFill>
        <p:spPr bwMode="auto">
          <a:xfrm>
            <a:off x="1979712" y="2420888"/>
            <a:ext cx="6086475" cy="404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94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Python tem uma série de operadores definidos para manipular </a:t>
            </a:r>
            <a:r>
              <a:rPr lang="pt-BR" dirty="0">
                <a:solidFill>
                  <a:srgbClr val="FF0000"/>
                </a:solidFill>
              </a:rPr>
              <a:t>números</a:t>
            </a:r>
            <a:r>
              <a:rPr lang="pt-BR" dirty="0"/>
              <a:t>, através de cálculos aritméticos, operações </a:t>
            </a:r>
            <a:r>
              <a:rPr lang="pt-BR" dirty="0">
                <a:solidFill>
                  <a:srgbClr val="FF0000"/>
                </a:solidFill>
              </a:rPr>
              <a:t>lógicas </a:t>
            </a:r>
            <a:r>
              <a:rPr lang="pt-BR" dirty="0"/>
              <a:t>(que testam se uma determina </a:t>
            </a:r>
            <a:r>
              <a:rPr lang="pt-BR" dirty="0">
                <a:solidFill>
                  <a:srgbClr val="FF0000"/>
                </a:solidFill>
              </a:rPr>
              <a:t>condição </a:t>
            </a:r>
            <a:r>
              <a:rPr lang="pt-BR" dirty="0"/>
              <a:t>é verdadeira ou falsa) ou processamento </a:t>
            </a:r>
            <a:r>
              <a:rPr lang="pt-BR" dirty="0">
                <a:solidFill>
                  <a:srgbClr val="FF0000"/>
                </a:solidFill>
              </a:rPr>
              <a:t>bit-a-bit</a:t>
            </a:r>
            <a:r>
              <a:rPr lang="pt-BR" dirty="0"/>
              <a:t> (em que os números são tratados na forma binária).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5545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/>
              <a:t>Aritméticos</a:t>
            </a:r>
          </a:p>
          <a:p>
            <a:pPr lvl="1"/>
            <a:r>
              <a:rPr lang="pt-BR" dirty="0"/>
              <a:t>Soma (+)</a:t>
            </a:r>
          </a:p>
          <a:p>
            <a:pPr lvl="1"/>
            <a:r>
              <a:rPr lang="pt-BR" dirty="0"/>
              <a:t>Diferença (-)</a:t>
            </a:r>
          </a:p>
          <a:p>
            <a:pPr lvl="1"/>
            <a:r>
              <a:rPr lang="pt-BR" dirty="0"/>
              <a:t>Multiplicação (*)</a:t>
            </a:r>
          </a:p>
          <a:p>
            <a:pPr lvl="1"/>
            <a:r>
              <a:rPr lang="pt-BR" dirty="0"/>
              <a:t>Divisão (/): entre dois inteiros funciona igual à divisão inteira. Em outros casos, o resultado é real.</a:t>
            </a:r>
          </a:p>
          <a:p>
            <a:pPr lvl="1"/>
            <a:r>
              <a:rPr lang="pt-BR" dirty="0"/>
              <a:t>Divisão inteira (//): o resultado é truncado para o inteiro imediatamente inferior, mesmo quando aplicado em números reais, porém neste caso o resultado será real também.</a:t>
            </a:r>
          </a:p>
          <a:p>
            <a:pPr lvl="1"/>
            <a:r>
              <a:rPr lang="pt-BR" dirty="0"/>
              <a:t>Módulo (%): retorna o resto da divisão.</a:t>
            </a:r>
          </a:p>
          <a:p>
            <a:pPr lvl="1"/>
            <a:r>
              <a:rPr lang="pt-BR" dirty="0"/>
              <a:t>Potência (**): pode ser usada para calcular a raiz, através de expoentes fracionários (exemplo: 100 ** 0.5).</a:t>
            </a:r>
          </a:p>
          <a:p>
            <a:pPr lvl="1"/>
            <a:r>
              <a:rPr lang="pt-BR" dirty="0"/>
              <a:t>Positivo (+)</a:t>
            </a:r>
          </a:p>
          <a:p>
            <a:pPr lvl="1"/>
            <a:r>
              <a:rPr lang="pt-BR" dirty="0"/>
              <a:t>Negativo (-)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038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461526" cy="4853136"/>
          </a:xfrm>
        </p:spPr>
        <p:txBody>
          <a:bodyPr>
            <a:normAutofit/>
          </a:bodyPr>
          <a:lstStyle/>
          <a:p>
            <a:r>
              <a:rPr lang="pt-BR" dirty="0"/>
              <a:t>Vamos usar o IDLE (ou o interpretador Python –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line</a:t>
            </a:r>
            <a:r>
              <a:rPr lang="pt-BR" dirty="0"/>
              <a:t>) para realizar os primeiros passos em Python neste curso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56792"/>
            <a:ext cx="3672408" cy="48965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4327350"/>
            <a:ext cx="704850" cy="9525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530" y="4327350"/>
            <a:ext cx="704850" cy="9429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" y="5423261"/>
            <a:ext cx="4386608" cy="8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88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Exemplos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6872"/>
            <a:ext cx="27336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959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Lógicos</a:t>
            </a:r>
          </a:p>
          <a:p>
            <a:r>
              <a:rPr lang="pt-BR" dirty="0"/>
              <a:t>Menor (&lt;)</a:t>
            </a:r>
          </a:p>
          <a:p>
            <a:r>
              <a:rPr lang="pt-BR" dirty="0"/>
              <a:t>Maior (&gt;)</a:t>
            </a:r>
          </a:p>
          <a:p>
            <a:r>
              <a:rPr lang="pt-BR" dirty="0"/>
              <a:t>Menor ou igual (&lt;=)</a:t>
            </a:r>
          </a:p>
          <a:p>
            <a:r>
              <a:rPr lang="pt-BR" dirty="0"/>
              <a:t>Maior ou igual (&gt;=)</a:t>
            </a:r>
          </a:p>
          <a:p>
            <a:r>
              <a:rPr lang="pt-BR" dirty="0"/>
              <a:t>Igual (==)</a:t>
            </a:r>
          </a:p>
          <a:p>
            <a:r>
              <a:rPr lang="pt-BR" dirty="0"/>
              <a:t>Diferente (!=)</a:t>
            </a:r>
            <a:br>
              <a:rPr lang="pt-BR" dirty="0"/>
            </a:br>
            <a:endParaRPr lang="pt-BR" b="1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69615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Exemplos: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4"/>
            <a:ext cx="3024336" cy="383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8833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Operações bit-a-bit:</a:t>
            </a:r>
          </a:p>
          <a:p>
            <a:r>
              <a:rPr lang="pt-BR" dirty="0"/>
              <a:t>Deslocamento para esquerda (&lt;&lt;)</a:t>
            </a:r>
          </a:p>
          <a:p>
            <a:r>
              <a:rPr lang="pt-BR" dirty="0"/>
              <a:t>Deslocamento para direita (&gt;&gt;)</a:t>
            </a:r>
          </a:p>
          <a:p>
            <a:r>
              <a:rPr lang="pt-BR" dirty="0"/>
              <a:t>E bit-a-bit (&amp;)</a:t>
            </a:r>
          </a:p>
          <a:p>
            <a:r>
              <a:rPr lang="pt-BR" dirty="0"/>
              <a:t>Ou bit-a-bit (|)</a:t>
            </a:r>
          </a:p>
          <a:p>
            <a:r>
              <a:rPr lang="pt-BR" dirty="0"/>
              <a:t>Ou exclusivo bit-a-bit (^)</a:t>
            </a:r>
          </a:p>
          <a:p>
            <a:r>
              <a:rPr lang="pt-BR" dirty="0"/>
              <a:t>Inversão (~)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9768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Durante as operações, os números serão convertidos de forma adequada </a:t>
            </a:r>
            <a:br>
              <a:rPr lang="pt-BR" dirty="0"/>
            </a:br>
            <a:r>
              <a:rPr lang="pt-BR" dirty="0"/>
              <a:t>(exemplo: (1.5+4j) + 3 resulta em 4.5+4j).</a:t>
            </a:r>
          </a:p>
          <a:p>
            <a:r>
              <a:rPr lang="pt-BR" dirty="0"/>
              <a:t>Caso os tipos sejam incompatíveis, uma exceção é gerada!</a:t>
            </a:r>
          </a:p>
          <a:p>
            <a:r>
              <a:rPr lang="pt-BR" dirty="0"/>
              <a:t>Além dos operadores, também existem algumas funções </a:t>
            </a:r>
            <a:r>
              <a:rPr lang="pt-BR" i="1" dirty="0" err="1"/>
              <a:t>builtin</a:t>
            </a:r>
            <a:r>
              <a:rPr lang="pt-BR" dirty="0"/>
              <a:t> para lidar com tipos numéricos:</a:t>
            </a:r>
          </a:p>
          <a:p>
            <a:pPr lvl="1"/>
            <a:r>
              <a:rPr lang="pt-BR" dirty="0" err="1"/>
              <a:t>abs</a:t>
            </a:r>
            <a:r>
              <a:rPr lang="pt-BR" dirty="0"/>
              <a:t>(), que retorna o valor absoluto do número, </a:t>
            </a:r>
          </a:p>
          <a:p>
            <a:pPr lvl="1"/>
            <a:r>
              <a:rPr lang="pt-BR" dirty="0" err="1"/>
              <a:t>oct</a:t>
            </a:r>
            <a:r>
              <a:rPr lang="pt-BR" dirty="0"/>
              <a:t>(), que converte para octal, </a:t>
            </a:r>
          </a:p>
          <a:p>
            <a:pPr lvl="1"/>
            <a:r>
              <a:rPr lang="pt-BR" dirty="0" err="1"/>
              <a:t>hex</a:t>
            </a:r>
            <a:r>
              <a:rPr lang="pt-BR" dirty="0"/>
              <a:t>(), que converte para hexadecimal, </a:t>
            </a:r>
          </a:p>
          <a:p>
            <a:pPr lvl="1"/>
            <a:r>
              <a:rPr lang="pt-BR" dirty="0" err="1"/>
              <a:t>pow</a:t>
            </a:r>
            <a:r>
              <a:rPr lang="pt-BR" dirty="0"/>
              <a:t>(), que eleva um número por outro e </a:t>
            </a:r>
          </a:p>
          <a:p>
            <a:pPr lvl="1"/>
            <a:r>
              <a:rPr lang="pt-BR" dirty="0"/>
              <a:t>round(), que retorna um número real com o arredondamento especificado.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79273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Exemplos: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204864"/>
            <a:ext cx="2880320" cy="379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0463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string no Python é um tipo especializado para armazenar texto.</a:t>
            </a:r>
          </a:p>
          <a:p>
            <a:r>
              <a:rPr lang="pt-BR" dirty="0"/>
              <a:t>Como são imutáveis, não é possível adicionar, remover ou mesmo modificar algum caractere de uma </a:t>
            </a:r>
            <a:r>
              <a:rPr lang="pt-BR" i="1" dirty="0"/>
              <a:t>string</a:t>
            </a:r>
            <a:r>
              <a:rPr lang="pt-BR" dirty="0"/>
              <a:t>. Para realizar essas operações, o Python precisa criar um nova </a:t>
            </a:r>
            <a:r>
              <a:rPr lang="pt-BR" i="1" dirty="0"/>
              <a:t>string</a:t>
            </a:r>
            <a:r>
              <a:rPr lang="pt-BR" dirty="0"/>
              <a:t>.</a:t>
            </a:r>
          </a:p>
          <a:p>
            <a:r>
              <a:rPr lang="pt-BR" dirty="0"/>
              <a:t>Exemplos:</a:t>
            </a:r>
          </a:p>
          <a:p>
            <a:pPr lvl="1"/>
            <a:r>
              <a:rPr lang="pt-BR" dirty="0"/>
              <a:t>s = 'Led Zeppelin'</a:t>
            </a:r>
          </a:p>
          <a:p>
            <a:pPr lvl="1"/>
            <a:r>
              <a:rPr lang="pt-BR" dirty="0"/>
              <a:t>u = ‘</a:t>
            </a:r>
            <a:r>
              <a:rPr lang="pt-BR" dirty="0" err="1"/>
              <a:t>Björk</a:t>
            </a:r>
            <a:r>
              <a:rPr lang="pt-BR" dirty="0"/>
              <a:t>'</a:t>
            </a:r>
          </a:p>
          <a:p>
            <a:r>
              <a:rPr lang="pt-BR" dirty="0"/>
              <a:t>A string-padrão segue o padrão Unicode, suportando acentos e caracteres especiais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94635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 string no Python é um tipo especializado para armazenar texto.</a:t>
            </a:r>
          </a:p>
          <a:p>
            <a:r>
              <a:rPr lang="pt-BR" dirty="0"/>
              <a:t>Como são imutáveis, não é possível adicionar, remover ou mesmo modificar algum caractere de uma </a:t>
            </a:r>
            <a:r>
              <a:rPr lang="pt-BR" i="1" dirty="0"/>
              <a:t>string</a:t>
            </a:r>
            <a:r>
              <a:rPr lang="pt-BR" dirty="0"/>
              <a:t>. Para realizar essas operações, o Python precisa criar um nova </a:t>
            </a:r>
            <a:r>
              <a:rPr lang="pt-BR" i="1" dirty="0"/>
              <a:t>string</a:t>
            </a:r>
            <a:r>
              <a:rPr lang="pt-BR" dirty="0"/>
              <a:t>.</a:t>
            </a:r>
          </a:p>
          <a:p>
            <a:r>
              <a:rPr lang="pt-BR" dirty="0"/>
              <a:t>Exemplos:</a:t>
            </a:r>
          </a:p>
          <a:p>
            <a:pPr lvl="1"/>
            <a:r>
              <a:rPr lang="pt-BR" dirty="0"/>
              <a:t>s = 'Led Zeppelin'</a:t>
            </a:r>
          </a:p>
          <a:p>
            <a:pPr lvl="1"/>
            <a:r>
              <a:rPr lang="pt-BR" dirty="0"/>
              <a:t>u = ‘</a:t>
            </a:r>
            <a:r>
              <a:rPr lang="pt-BR" dirty="0" err="1"/>
              <a:t>Björk</a:t>
            </a:r>
            <a:r>
              <a:rPr lang="pt-BR" dirty="0"/>
              <a:t>'</a:t>
            </a:r>
          </a:p>
          <a:p>
            <a:r>
              <a:rPr lang="pt-BR" dirty="0"/>
              <a:t>A string-padrão segue o padrão Unicode, suportando acentos e caracteres especiais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62087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inicialização de </a:t>
            </a:r>
            <a:r>
              <a:rPr lang="pt-BR" dirty="0" err="1"/>
              <a:t>strings</a:t>
            </a:r>
            <a:r>
              <a:rPr lang="pt-BR" dirty="0"/>
              <a:t> pode ser:</a:t>
            </a:r>
          </a:p>
          <a:p>
            <a:pPr lvl="1"/>
            <a:r>
              <a:rPr lang="pt-BR" dirty="0"/>
              <a:t>Com aspas simples ou duplas.</a:t>
            </a:r>
          </a:p>
          <a:p>
            <a:pPr lvl="1"/>
            <a:r>
              <a:rPr lang="pt-BR" dirty="0"/>
              <a:t>Em várias linhas consecutivas, desde que seja entre três aspas simples ou duplas.</a:t>
            </a:r>
          </a:p>
          <a:p>
            <a:pPr lvl="1"/>
            <a:r>
              <a:rPr lang="pt-BR" dirty="0"/>
              <a:t>Sem expansão de caracteres (exemplo: s = r'\n', em que s conterá os caracteres \e n).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0364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Operações com </a:t>
            </a:r>
            <a:r>
              <a:rPr lang="pt-BR" b="1" dirty="0" err="1"/>
              <a:t>strings</a:t>
            </a:r>
            <a:r>
              <a:rPr lang="pt-BR" b="1" dirty="0"/>
              <a:t>: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77202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3"/>
          <a:stretch/>
        </p:blipFill>
        <p:spPr bwMode="auto">
          <a:xfrm>
            <a:off x="5652119" y="2924944"/>
            <a:ext cx="3222373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2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Ao executar o interpretador que você escolheu, você verá uma mensagem com informações de </a:t>
            </a:r>
            <a:r>
              <a:rPr lang="pt-BR" i="1" dirty="0"/>
              <a:t>copyright</a:t>
            </a:r>
            <a:r>
              <a:rPr lang="pt-BR" dirty="0"/>
              <a:t> mais ou menos como essa: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27" y="3143566"/>
            <a:ext cx="7624162" cy="13309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39" y="4581128"/>
            <a:ext cx="7639050" cy="6920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38" y="5422861"/>
            <a:ext cx="5655185" cy="11627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2318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Operador % é usado para fazer interpolação de </a:t>
            </a:r>
            <a:r>
              <a:rPr lang="pt-BR" dirty="0" err="1"/>
              <a:t>strings</a:t>
            </a:r>
            <a:r>
              <a:rPr lang="pt-BR" dirty="0"/>
              <a:t>. A interpolação é mais eficiente no uso de memória do que a concatenação convencional.</a:t>
            </a:r>
          </a:p>
          <a:p>
            <a:r>
              <a:rPr lang="pt-BR" dirty="0"/>
              <a:t>Símbolos usados na interpolação:</a:t>
            </a:r>
          </a:p>
          <a:p>
            <a:pPr lvl="1"/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%s</a:t>
            </a:r>
            <a:r>
              <a:rPr lang="pt-BR" dirty="0"/>
              <a:t>: </a:t>
            </a:r>
            <a:r>
              <a:rPr lang="pt-BR" i="1" dirty="0"/>
              <a:t>string</a:t>
            </a:r>
            <a:r>
              <a:rPr lang="pt-BR" dirty="0"/>
              <a:t>.</a:t>
            </a:r>
          </a:p>
          <a:p>
            <a:pPr lvl="1"/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%d</a:t>
            </a:r>
            <a:r>
              <a:rPr lang="pt-BR" dirty="0"/>
              <a:t>: inteiro.</a:t>
            </a:r>
          </a:p>
          <a:p>
            <a:pPr lvl="1"/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%o</a:t>
            </a:r>
            <a:r>
              <a:rPr lang="pt-BR" dirty="0"/>
              <a:t>: octal.</a:t>
            </a:r>
          </a:p>
          <a:p>
            <a:pPr lvl="1"/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%x</a:t>
            </a:r>
            <a:r>
              <a:rPr lang="pt-BR" dirty="0"/>
              <a:t>: </a:t>
            </a:r>
            <a:r>
              <a:rPr lang="pt-BR" dirty="0" err="1"/>
              <a:t>hexacimal</a:t>
            </a:r>
            <a:r>
              <a:rPr lang="pt-BR" dirty="0"/>
              <a:t>.</a:t>
            </a:r>
          </a:p>
          <a:p>
            <a:pPr lvl="1"/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%f</a:t>
            </a:r>
            <a:r>
              <a:rPr lang="pt-BR" dirty="0"/>
              <a:t>: real.</a:t>
            </a:r>
          </a:p>
          <a:p>
            <a:pPr lvl="1"/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%e</a:t>
            </a:r>
            <a:r>
              <a:rPr lang="pt-BR" dirty="0"/>
              <a:t>: real exponencial.</a:t>
            </a:r>
          </a:p>
          <a:p>
            <a:pPr lvl="1"/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%%</a:t>
            </a:r>
            <a:r>
              <a:rPr lang="pt-BR" dirty="0"/>
              <a:t>: sinal de percentagem.</a:t>
            </a:r>
          </a:p>
          <a:p>
            <a:r>
              <a:rPr lang="pt-BR" dirty="0"/>
              <a:t>Os símbolos podem ser usados para apresentar números em diversos formatos.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41610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Exemplos: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09" y="2195513"/>
            <a:ext cx="71437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45" y="4869160"/>
            <a:ext cx="44291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80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Além do operador “%”, também é possível fazer interpolação usando o método de string e a função chamada 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format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()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0" y="2996952"/>
            <a:ext cx="5616624" cy="337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14" y="4432685"/>
            <a:ext cx="2664296" cy="80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0442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função 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format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()</a:t>
            </a:r>
            <a:r>
              <a:rPr lang="pt-BR" dirty="0"/>
              <a:t> pode ser usada para formatar apenas um dado de cada vez.</a:t>
            </a:r>
          </a:p>
          <a:p>
            <a:r>
              <a:rPr lang="pt-BR" dirty="0"/>
              <a:t>Fatias (</a:t>
            </a:r>
            <a:r>
              <a:rPr lang="pt-BR" i="1" dirty="0" err="1"/>
              <a:t>slices</a:t>
            </a:r>
            <a:r>
              <a:rPr lang="pt-BR" dirty="0"/>
              <a:t>) de </a:t>
            </a:r>
            <a:r>
              <a:rPr lang="pt-BR" i="1" dirty="0" err="1"/>
              <a:t>strings</a:t>
            </a:r>
            <a:r>
              <a:rPr lang="pt-BR" dirty="0"/>
              <a:t> podem ser obtidas colocando índices entre colchetes após a </a:t>
            </a:r>
            <a:r>
              <a:rPr lang="pt-BR" i="1" dirty="0"/>
              <a:t>string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4578" name="Picture 2" descr="Fatiando str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01008"/>
            <a:ext cx="4883696" cy="31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825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Os índices no Python:</a:t>
            </a:r>
          </a:p>
          <a:p>
            <a:pPr lvl="1"/>
            <a:r>
              <a:rPr lang="pt-BR" sz="2000" dirty="0"/>
              <a:t>Começam em zero.</a:t>
            </a:r>
          </a:p>
          <a:p>
            <a:pPr lvl="1"/>
            <a:r>
              <a:rPr lang="pt-BR" sz="2000" dirty="0"/>
              <a:t>Contam a partir do fim se forem negativos.</a:t>
            </a:r>
          </a:p>
          <a:p>
            <a:pPr lvl="1"/>
            <a:r>
              <a:rPr lang="pt-BR" sz="2000" dirty="0"/>
              <a:t>Podem ser definidos como trechos, na forma 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[</a:t>
            </a:r>
            <a:r>
              <a:rPr lang="pt-BR" sz="2000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inicio:fim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 + 1:intervalo]</a:t>
            </a:r>
            <a:r>
              <a:rPr lang="pt-BR" sz="2000" dirty="0"/>
              <a:t>. Se não for definido o inicio, será considerado como zero. Se não for definido o </a:t>
            </a:r>
            <a:r>
              <a:rPr lang="pt-BR" sz="2000" dirty="0">
                <a:solidFill>
                  <a:srgbClr val="FF0000"/>
                </a:solidFill>
                <a:latin typeface="AmerType Md BT" panose="02090504030505020304" pitchFamily="18" charset="0"/>
              </a:rPr>
              <a:t>fim + 1</a:t>
            </a:r>
            <a:r>
              <a:rPr lang="pt-BR" sz="2000" dirty="0"/>
              <a:t>, será considerado o tamanho do objeto. O intervalo (entre os caracteres), se não for definido, será 1.</a:t>
            </a:r>
          </a:p>
          <a:p>
            <a:r>
              <a:rPr lang="pt-BR" sz="2400" dirty="0"/>
              <a:t>É possível inverter </a:t>
            </a:r>
            <a:r>
              <a:rPr lang="pt-BR" sz="2400" i="1" dirty="0" err="1"/>
              <a:t>strings</a:t>
            </a:r>
            <a:r>
              <a:rPr lang="pt-BR" sz="2400" dirty="0"/>
              <a:t> usando um intervalo negativo:</a:t>
            </a:r>
          </a:p>
          <a:p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085184"/>
            <a:ext cx="414046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278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Várias funções para tratar com texto estão implementadas no módulo </a:t>
            </a:r>
            <a:r>
              <a:rPr lang="pt-BR" sz="2400" i="1" dirty="0"/>
              <a:t>string</a:t>
            </a:r>
            <a:r>
              <a:rPr lang="pt-BR" sz="2400" dirty="0"/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4" b="41190"/>
          <a:stretch/>
        </p:blipFill>
        <p:spPr bwMode="auto">
          <a:xfrm>
            <a:off x="971600" y="2420888"/>
            <a:ext cx="4608730" cy="424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0" y="3645024"/>
            <a:ext cx="33718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6235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(</a:t>
            </a:r>
            <a:r>
              <a:rPr lang="pt-BR" dirty="0" err="1"/>
              <a:t>Strings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O módulo também implementa um tipo chamado </a:t>
            </a:r>
            <a:r>
              <a:rPr lang="pt-BR" sz="1800" i="1" dirty="0" err="1"/>
              <a:t>Template</a:t>
            </a:r>
            <a:r>
              <a:rPr lang="pt-BR" sz="1800" dirty="0"/>
              <a:t>, que é um modelo de </a:t>
            </a:r>
            <a:r>
              <a:rPr lang="pt-BR" sz="1800" i="1" dirty="0"/>
              <a:t>string</a:t>
            </a:r>
            <a:r>
              <a:rPr lang="pt-BR" sz="1800" dirty="0"/>
              <a:t> que pode ser preenchido através de um dicionário. </a:t>
            </a:r>
          </a:p>
          <a:p>
            <a:r>
              <a:rPr lang="pt-BR" sz="1800" dirty="0"/>
              <a:t>Os identificadores são iniciados por cifrão ($) e podem ser cercados por chaves, para evitar confusões.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852937"/>
            <a:ext cx="5472609" cy="279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5860474"/>
            <a:ext cx="5924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3248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pt-BR" sz="3200" dirty="0"/>
              <a:t>Listas são coleções heterogêneas de objetos, que podem ser de qualquer tipo, inclusive outras listas.</a:t>
            </a:r>
          </a:p>
          <a:p>
            <a:r>
              <a:rPr lang="pt-BR" sz="3200" dirty="0"/>
              <a:t>As listas </a:t>
            </a:r>
            <a:r>
              <a:rPr lang="pt-BR" sz="3200" dirty="0">
                <a:solidFill>
                  <a:srgbClr val="FF0000"/>
                </a:solidFill>
              </a:rPr>
              <a:t>no Python são mutáveis</a:t>
            </a:r>
            <a:r>
              <a:rPr lang="pt-BR" sz="3200" dirty="0"/>
              <a:t>, podendo ser alteradas a qualquer momento. </a:t>
            </a:r>
          </a:p>
          <a:p>
            <a:r>
              <a:rPr lang="pt-BR" sz="3200" dirty="0"/>
              <a:t>Listas podem ser fatiadas da mesma forma que as </a:t>
            </a:r>
            <a:r>
              <a:rPr lang="pt-BR" sz="3200" i="1" dirty="0" err="1"/>
              <a:t>strings</a:t>
            </a:r>
            <a:r>
              <a:rPr lang="pt-BR" sz="3200" dirty="0"/>
              <a:t>, mas como as listas são mutáveis, é possível fazer atribuições a itens da lista.</a:t>
            </a:r>
          </a:p>
          <a:p>
            <a:r>
              <a:rPr lang="pt-BR" sz="3200" dirty="0"/>
              <a:t>Sintaxe:</a:t>
            </a:r>
          </a:p>
          <a:p>
            <a:pPr lvl="1"/>
            <a:r>
              <a:rPr lang="pt-BR" sz="3500" b="1" dirty="0">
                <a:solidFill>
                  <a:srgbClr val="FF0000"/>
                </a:solidFill>
                <a:latin typeface="AmerType Md BT" panose="02090504030505020304" pitchFamily="18" charset="0"/>
              </a:rPr>
              <a:t>lista = [a, b, ..., z]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70603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 (operações)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pt-BR" sz="3500" b="1" dirty="0">
              <a:solidFill>
                <a:srgbClr val="FF0000"/>
              </a:solidFill>
              <a:latin typeface="AmerType Md BT" panose="020905040305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39802"/>
            <a:ext cx="4392488" cy="526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92" y="3140968"/>
            <a:ext cx="3870308" cy="214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5264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</a:t>
            </a:r>
            <a:r>
              <a:rPr lang="pt-BR" dirty="0" err="1"/>
              <a:t>iterador</a:t>
            </a:r>
            <a:r>
              <a:rPr lang="pt-BR" dirty="0"/>
              <a:t> </a:t>
            </a:r>
            <a:r>
              <a:rPr lang="pt-BR" dirty="0" err="1"/>
              <a:t>enumerate</a:t>
            </a:r>
            <a:r>
              <a:rPr lang="pt-BR" dirty="0"/>
              <a:t>() retorna uma </a:t>
            </a:r>
            <a:r>
              <a:rPr lang="pt-BR" dirty="0" err="1"/>
              <a:t>tupla</a:t>
            </a:r>
            <a:r>
              <a:rPr lang="pt-BR" dirty="0"/>
              <a:t> de dois elementos a cada iteração: um número sequencial e um item da sequência correspondente.</a:t>
            </a:r>
          </a:p>
          <a:p>
            <a:r>
              <a:rPr lang="pt-BR" dirty="0"/>
              <a:t>A lista possui o método pop() que facilita a implementação de filas e pilhas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615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IDLE No Linux...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2" y="1484784"/>
            <a:ext cx="635317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2866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67" y="2204864"/>
            <a:ext cx="62388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717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Saída: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438076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7378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As operações de ordenação (</a:t>
            </a:r>
            <a:r>
              <a:rPr lang="pt-BR" i="1" dirty="0" err="1"/>
              <a:t>sort</a:t>
            </a:r>
            <a:r>
              <a:rPr lang="pt-BR" dirty="0"/>
              <a:t>) e inversão (</a:t>
            </a:r>
            <a:r>
              <a:rPr lang="pt-BR" i="1" dirty="0"/>
              <a:t>reverse</a:t>
            </a:r>
            <a:r>
              <a:rPr lang="pt-BR" dirty="0"/>
              <a:t>) são realizadas na própria lista, sendo assim, não geram novas listas.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84984"/>
            <a:ext cx="3095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0040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Tuplas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Semelhantes as listas, porém </a:t>
            </a:r>
            <a:r>
              <a:rPr lang="pt-BR" dirty="0">
                <a:solidFill>
                  <a:srgbClr val="FF0000"/>
                </a:solidFill>
              </a:rPr>
              <a:t>são imutáveis</a:t>
            </a:r>
            <a:r>
              <a:rPr lang="pt-BR" dirty="0"/>
              <a:t>: não se pode acrescentar, apagar ou fazer atribuições aos itens.</a:t>
            </a:r>
          </a:p>
          <a:p>
            <a:r>
              <a:rPr lang="pt-BR" dirty="0"/>
              <a:t>Sintaxe:</a:t>
            </a:r>
          </a:p>
          <a:p>
            <a:pPr marL="365760" lvl="1" indent="0">
              <a:buNone/>
            </a:pP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tupla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 = (a, b, ..., z) </a:t>
            </a:r>
          </a:p>
          <a:p>
            <a:r>
              <a:rPr lang="pt-BR" dirty="0"/>
              <a:t>Os parênteses são opcionais.</a:t>
            </a:r>
          </a:p>
          <a:p>
            <a:r>
              <a:rPr lang="pt-BR" dirty="0"/>
              <a:t>Particularidade: </a:t>
            </a:r>
            <a:r>
              <a:rPr lang="pt-BR" dirty="0" err="1"/>
              <a:t>tupla</a:t>
            </a:r>
            <a:r>
              <a:rPr lang="pt-BR" dirty="0"/>
              <a:t> com apenas um elemento é representada como:</a:t>
            </a:r>
          </a:p>
          <a:p>
            <a:r>
              <a:rPr lang="pt-BR" dirty="0"/>
              <a:t>t1 = (1,)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42219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Tuplas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Os elementos de uma </a:t>
            </a:r>
            <a:r>
              <a:rPr lang="pt-BR" dirty="0" err="1"/>
              <a:t>tupla</a:t>
            </a:r>
            <a:r>
              <a:rPr lang="pt-BR" dirty="0"/>
              <a:t> podem ser referenciados da mesma forma que os elementos de uma lista:</a:t>
            </a:r>
          </a:p>
          <a:p>
            <a:pPr marL="0" indent="0" algn="ctr">
              <a:buNone/>
            </a:pP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primeiro_elemento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 = 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tupla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[0] </a:t>
            </a:r>
          </a:p>
          <a:p>
            <a:r>
              <a:rPr lang="pt-BR" dirty="0"/>
              <a:t>Listas podem ser convertidas em </a:t>
            </a:r>
            <a:r>
              <a:rPr lang="pt-BR" dirty="0" err="1"/>
              <a:t>tuplas</a:t>
            </a:r>
            <a:r>
              <a:rPr lang="pt-BR" dirty="0"/>
              <a:t>:</a:t>
            </a:r>
          </a:p>
          <a:p>
            <a:pPr marL="0" indent="0" algn="ctr">
              <a:buNone/>
            </a:pP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tupla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 = 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tuple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(lista) </a:t>
            </a:r>
          </a:p>
          <a:p>
            <a:r>
              <a:rPr lang="pt-BR" dirty="0"/>
              <a:t>E </a:t>
            </a:r>
            <a:r>
              <a:rPr lang="pt-BR" dirty="0" err="1"/>
              <a:t>tuplas</a:t>
            </a:r>
            <a:r>
              <a:rPr lang="pt-BR" dirty="0"/>
              <a:t> podem ser convertidas em listas:</a:t>
            </a: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lista = 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list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(</a:t>
            </a: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tupla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)</a:t>
            </a:r>
          </a:p>
          <a:p>
            <a:r>
              <a:rPr lang="pt-BR" dirty="0"/>
              <a:t>Embora a </a:t>
            </a:r>
            <a:r>
              <a:rPr lang="pt-BR" dirty="0" err="1"/>
              <a:t>tupla</a:t>
            </a:r>
            <a:r>
              <a:rPr lang="pt-BR" dirty="0"/>
              <a:t> possa conter elementos mutáveis, esses elementos não podem sofrer atribuição, pois isto modificaria a referência ao objeto.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495350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Tuplas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(usando o modo iterativo)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50" y="2348880"/>
            <a:ext cx="737292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0858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Tuplas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Listas e </a:t>
            </a:r>
            <a:r>
              <a:rPr lang="pt-BR" dirty="0" err="1"/>
              <a:t>tuplas</a:t>
            </a:r>
            <a:r>
              <a:rPr lang="pt-BR" dirty="0"/>
              <a:t> podem ter seus elementos desempacotados facilmente por meio de atribuição: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68104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9387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Outras Sequências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Python provê entre os </a:t>
            </a:r>
            <a:r>
              <a:rPr lang="pt-BR" i="1" dirty="0" err="1"/>
              <a:t>builtins</a:t>
            </a:r>
            <a:r>
              <a:rPr lang="pt-BR" dirty="0"/>
              <a:t> também:</a:t>
            </a:r>
          </a:p>
          <a:p>
            <a:pPr lvl="1"/>
            <a:r>
              <a:rPr lang="pt-BR" i="1" dirty="0"/>
              <a:t>set</a:t>
            </a:r>
            <a:r>
              <a:rPr lang="pt-BR" dirty="0"/>
              <a:t>: sequência mutável unívoca (sem repetições) não ordenada.</a:t>
            </a:r>
          </a:p>
          <a:p>
            <a:pPr lvl="1"/>
            <a:r>
              <a:rPr lang="pt-BR" i="1" dirty="0" err="1"/>
              <a:t>frozenset</a:t>
            </a:r>
            <a:r>
              <a:rPr lang="pt-BR" dirty="0"/>
              <a:t>: sequência imutável unívoca não ordenada.</a:t>
            </a:r>
          </a:p>
          <a:p>
            <a:r>
              <a:rPr lang="pt-BR" dirty="0"/>
              <a:t>Os dois tipos implementam operações de conjuntos, tais como: união, interseção e diferença.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898804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Outras Sequências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Python provê entre os </a:t>
            </a:r>
            <a:r>
              <a:rPr lang="pt-BR" i="1" dirty="0" err="1"/>
              <a:t>builtins</a:t>
            </a:r>
            <a:r>
              <a:rPr lang="pt-BR" dirty="0"/>
              <a:t> também:</a:t>
            </a:r>
          </a:p>
          <a:p>
            <a:pPr lvl="1"/>
            <a:r>
              <a:rPr lang="pt-BR" i="1" dirty="0"/>
              <a:t>set</a:t>
            </a:r>
            <a:r>
              <a:rPr lang="pt-BR" dirty="0"/>
              <a:t>: sequência mutável unívoca (sem repetições) não ordenada.</a:t>
            </a:r>
          </a:p>
          <a:p>
            <a:pPr lvl="1"/>
            <a:r>
              <a:rPr lang="pt-BR" i="1" dirty="0" err="1"/>
              <a:t>frozenset</a:t>
            </a:r>
            <a:r>
              <a:rPr lang="pt-BR" dirty="0"/>
              <a:t>: sequência </a:t>
            </a:r>
            <a:r>
              <a:rPr lang="pt-BR" u="sng" dirty="0"/>
              <a:t>imutável</a:t>
            </a:r>
            <a:r>
              <a:rPr lang="pt-BR" dirty="0"/>
              <a:t> unívoca não ordenada.</a:t>
            </a:r>
          </a:p>
          <a:p>
            <a:r>
              <a:rPr lang="pt-BR" dirty="0"/>
              <a:t>Os dois tipos implementam operações de conjuntos, tais como: união, interseção e diferença.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996283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Outras Sequências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9200"/>
            <a:ext cx="55435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65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Básicos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símbolo "&gt;&gt;&gt;" exibido pelo interpretador é o que os americanos chamam de "</a:t>
            </a:r>
            <a:r>
              <a:rPr lang="pt-BR" dirty="0" err="1">
                <a:solidFill>
                  <a:srgbClr val="FF0000"/>
                </a:solidFill>
              </a:rPr>
              <a:t>prompt</a:t>
            </a:r>
            <a:r>
              <a:rPr lang="pt-BR" dirty="0"/>
              <a:t>", que alguns traduzem por "</a:t>
            </a:r>
            <a:r>
              <a:rPr lang="pt-BR" dirty="0">
                <a:solidFill>
                  <a:srgbClr val="FF0000"/>
                </a:solidFill>
              </a:rPr>
              <a:t>aviso</a:t>
            </a:r>
            <a:r>
              <a:rPr lang="pt-BR" dirty="0"/>
              <a:t>“</a:t>
            </a:r>
          </a:p>
          <a:p>
            <a:r>
              <a:rPr lang="pt-BR" dirty="0"/>
              <a:t>Em computação, o </a:t>
            </a:r>
            <a:r>
              <a:rPr lang="pt-BR" dirty="0" err="1">
                <a:solidFill>
                  <a:srgbClr val="FF0000"/>
                </a:solidFill>
              </a:rPr>
              <a:t>prompt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informa o usuário que </a:t>
            </a:r>
            <a:r>
              <a:rPr lang="pt-BR" dirty="0">
                <a:solidFill>
                  <a:srgbClr val="FF0000"/>
                </a:solidFill>
              </a:rPr>
              <a:t>o sistema está pronto </a:t>
            </a:r>
            <a:r>
              <a:rPr lang="pt-BR" dirty="0"/>
              <a:t>para receber um novo comando).</a:t>
            </a:r>
          </a:p>
          <a:p>
            <a:r>
              <a:rPr lang="pt-BR" dirty="0"/>
              <a:t>Para sair do interpretador você pode </a:t>
            </a:r>
            <a:r>
              <a:rPr lang="pt-BR" dirty="0">
                <a:solidFill>
                  <a:srgbClr val="FF0000"/>
                </a:solidFill>
              </a:rPr>
              <a:t>fechar a janela do IDLE</a:t>
            </a:r>
            <a:r>
              <a:rPr lang="pt-BR" dirty="0"/>
              <a:t>, ou </a:t>
            </a:r>
            <a:r>
              <a:rPr lang="pt-BR" dirty="0">
                <a:solidFill>
                  <a:srgbClr val="FF0000"/>
                </a:solidFill>
              </a:rPr>
              <a:t>teclar [CTRL]+[D] </a:t>
            </a:r>
            <a:r>
              <a:rPr lang="pt-BR" dirty="0"/>
              <a:t>(no IDLE ou no interpretador em UNIX) ou </a:t>
            </a:r>
            <a:r>
              <a:rPr lang="pt-BR" dirty="0">
                <a:solidFill>
                  <a:srgbClr val="FF0000"/>
                </a:solidFill>
              </a:rPr>
              <a:t>[CTRL]+[Z] </a:t>
            </a:r>
            <a:r>
              <a:rPr lang="pt-BR" dirty="0"/>
              <a:t>e </a:t>
            </a:r>
            <a:r>
              <a:rPr lang="pt-BR" dirty="0">
                <a:solidFill>
                  <a:srgbClr val="FF0000"/>
                </a:solidFill>
              </a:rPr>
              <a:t>então [ENTER] </a:t>
            </a:r>
            <a:r>
              <a:rPr lang="pt-BR" dirty="0"/>
              <a:t>(no interpretador DOS).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74" y="194195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826095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Outras Sequências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Saída: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Quando uma lista é convertida para </a:t>
            </a:r>
            <a:r>
              <a:rPr lang="pt-BR" i="1" dirty="0"/>
              <a:t>set</a:t>
            </a:r>
            <a:r>
              <a:rPr lang="pt-BR" dirty="0"/>
              <a:t>, as repetições são descartadas.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204864"/>
            <a:ext cx="367507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1700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Dicionários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Um dicionário é uma lista de associações compostas por uma chave única e estruturas correspondentes. </a:t>
            </a:r>
          </a:p>
          <a:p>
            <a:r>
              <a:rPr lang="pt-BR" dirty="0"/>
              <a:t>Dicionários são mutáveis, tais como as listas.</a:t>
            </a:r>
          </a:p>
          <a:p>
            <a:r>
              <a:rPr lang="pt-BR" dirty="0"/>
              <a:t>A chave precisa ser de um tipo imutável, geralmente são usadas </a:t>
            </a:r>
            <a:r>
              <a:rPr lang="pt-BR" i="1" dirty="0" err="1"/>
              <a:t>strings</a:t>
            </a:r>
            <a:r>
              <a:rPr lang="pt-BR" dirty="0"/>
              <a:t>, mas também podem ser </a:t>
            </a:r>
            <a:r>
              <a:rPr lang="pt-BR" dirty="0" err="1"/>
              <a:t>tuplas</a:t>
            </a:r>
            <a:r>
              <a:rPr lang="pt-BR" dirty="0"/>
              <a:t> ou tipos numéricos. </a:t>
            </a:r>
          </a:p>
          <a:p>
            <a:r>
              <a:rPr lang="pt-BR" dirty="0"/>
              <a:t>Já os itens dos dicionários podem ser tanto mutáveis quanto imutáveis. </a:t>
            </a:r>
          </a:p>
          <a:p>
            <a:r>
              <a:rPr lang="pt-BR" dirty="0"/>
              <a:t>O dicionário do Python não fornece garantia de que as chaves estarão ordenadas.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75594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Dicionários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Sintaxe:</a:t>
            </a:r>
          </a:p>
          <a:p>
            <a:pPr marL="365760" lvl="1" indent="0">
              <a:buNone/>
            </a:pPr>
            <a:r>
              <a:rPr lang="pt-BR" dirty="0" err="1">
                <a:solidFill>
                  <a:srgbClr val="FF0000"/>
                </a:solidFill>
                <a:latin typeface="AmerType Md BT" panose="02090504030505020304" pitchFamily="18" charset="0"/>
              </a:rPr>
              <a:t>dicionario</a:t>
            </a:r>
            <a:r>
              <a:rPr lang="pt-BR" dirty="0">
                <a:solidFill>
                  <a:srgbClr val="FF0000"/>
                </a:solidFill>
                <a:latin typeface="AmerType Md BT" panose="02090504030505020304" pitchFamily="18" charset="0"/>
              </a:rPr>
              <a:t> = {'a': a, 'b': b, ..., 'z': z}</a:t>
            </a:r>
          </a:p>
          <a:p>
            <a:r>
              <a:rPr lang="pt-BR" dirty="0"/>
              <a:t>Estrutura: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5298" name="Picture 2" descr="Estrutura de um dicioná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21251"/>
            <a:ext cx="5832648" cy="374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82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Dicionários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Exemplo de dicionário:</a:t>
            </a:r>
          </a:p>
          <a:p>
            <a:pPr marL="0" indent="0" algn="ctr">
              <a:buNone/>
            </a:pP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{'nome': 'Shirley 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Manson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'banda': '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Garbage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'} </a:t>
            </a:r>
          </a:p>
          <a:p>
            <a:r>
              <a:rPr lang="pt-BR" dirty="0"/>
              <a:t>Acessando elementos:</a:t>
            </a:r>
          </a:p>
          <a:p>
            <a:pPr marL="0" indent="0" algn="ctr">
              <a:buNone/>
            </a:pP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['nome'] )</a:t>
            </a:r>
          </a:p>
          <a:p>
            <a:r>
              <a:rPr lang="pt-BR" dirty="0"/>
              <a:t>Adicionando elementos:</a:t>
            </a:r>
          </a:p>
          <a:p>
            <a:pPr marL="0" indent="0" algn="ctr">
              <a:buNone/>
            </a:pP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album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 = '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2.0' </a:t>
            </a:r>
          </a:p>
          <a:p>
            <a:r>
              <a:rPr lang="pt-BR" dirty="0"/>
              <a:t>Apagando um elemento do dicionário:</a:t>
            </a:r>
          </a:p>
          <a:p>
            <a:pPr marL="0" indent="0" algn="ctr">
              <a:buNone/>
            </a:pP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album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 </a:t>
            </a:r>
          </a:p>
          <a:p>
            <a:r>
              <a:rPr lang="pt-BR" dirty="0"/>
              <a:t>Obtendo os itens, chaves e valores:</a:t>
            </a:r>
          </a:p>
          <a:p>
            <a:pPr marL="0" indent="0" algn="ctr">
              <a:buNone/>
            </a:pP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(‘itens’, 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dic.items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0" indent="0" algn="ctr">
              <a:buNone/>
            </a:pP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(‘chaves’, 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dic.keys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0" indent="0" algn="ctr">
              <a:buNone/>
            </a:pP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(‘valores’, </a:t>
            </a:r>
            <a:r>
              <a:rPr lang="pt-BR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dic.values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0" indent="0" algn="ctr">
              <a:buNone/>
            </a:pPr>
            <a:endParaRPr lang="pt-BR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endParaRPr lang="pt-BR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3440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Dicionários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t-BR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endParaRPr lang="pt-BR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60960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8187535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674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Dicionários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Exemplos com dicionários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80854"/>
            <a:ext cx="3818306" cy="110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074244"/>
            <a:ext cx="532447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34" y="5013176"/>
            <a:ext cx="3096344" cy="99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6449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Esparsa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1"/>
            <a:ext cx="4464496" cy="539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817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Esparsa (saída)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988840"/>
            <a:ext cx="566638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2467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Gerando a matriz esparsa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err="1"/>
              <a:t>dhfgh</a:t>
            </a:r>
            <a:endParaRPr lang="pt-B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1"/>
            <a:ext cx="6552728" cy="5641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731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Gerando a matriz esparsa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Saída: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07185"/>
            <a:ext cx="7336676" cy="148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9750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dStudPres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2399BB-7EC3-4342-B503-148D67E07A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EdStudPres</Template>
  <TotalTime>0</TotalTime>
  <Words>3336</Words>
  <Application>Microsoft Office PowerPoint</Application>
  <PresentationFormat>Apresentação na tela (4:3)</PresentationFormat>
  <Paragraphs>628</Paragraphs>
  <Slides>116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116</vt:i4>
      </vt:variant>
    </vt:vector>
  </HeadingPairs>
  <TitlesOfParts>
    <vt:vector size="125" baseType="lpstr">
      <vt:lpstr>Aharoni</vt:lpstr>
      <vt:lpstr>AmerType Md BT</vt:lpstr>
      <vt:lpstr>Arial</vt:lpstr>
      <vt:lpstr>Calibri</vt:lpstr>
      <vt:lpstr>Consolas</vt:lpstr>
      <vt:lpstr>Tw Cen MT</vt:lpstr>
      <vt:lpstr>Wingdings</vt:lpstr>
      <vt:lpstr>Wingdings 2</vt:lpstr>
      <vt:lpstr>EdStudPres</vt:lpstr>
      <vt:lpstr>Minicurso python – sasi - 2014    prof. EDKALLENN LIMA Bacharel em Sistemas de informação (UFAC) especialista em desenvolvimento web e computação forense.</vt:lpstr>
      <vt:lpstr>Minicurso de Python – para programadores</vt:lpstr>
      <vt:lpstr>Agenda</vt:lpstr>
      <vt:lpstr>Introdução</vt:lpstr>
      <vt:lpstr>Conceitos Básicos</vt:lpstr>
      <vt:lpstr>Conceitos Básicos</vt:lpstr>
      <vt:lpstr>Conceitos Básicos</vt:lpstr>
      <vt:lpstr>IDLE No Linux...</vt:lpstr>
      <vt:lpstr>Conceitos Básicos</vt:lpstr>
      <vt:lpstr>Conceitos Básicos</vt:lpstr>
      <vt:lpstr>Conceitos Básicos</vt:lpstr>
      <vt:lpstr>Conceitos Básicos</vt:lpstr>
      <vt:lpstr>Uma calculadora?</vt:lpstr>
      <vt:lpstr>Uma calculadora?</vt:lpstr>
      <vt:lpstr>Mais que uma calculadora</vt:lpstr>
      <vt:lpstr>Muito mais que uma calculadora</vt:lpstr>
      <vt:lpstr>Calculadora de complexos</vt:lpstr>
      <vt:lpstr>Calculadora sofisticada...</vt:lpstr>
      <vt:lpstr>Calculadora com recursos</vt:lpstr>
      <vt:lpstr>E a lenda? </vt:lpstr>
      <vt:lpstr>Iniciando</vt:lpstr>
      <vt:lpstr>Mensagens de erro</vt:lpstr>
      <vt:lpstr>Blocos</vt:lpstr>
      <vt:lpstr>Blocos</vt:lpstr>
      <vt:lpstr>Exemplo</vt:lpstr>
      <vt:lpstr>Objetos</vt:lpstr>
      <vt:lpstr>Controle de Fluxo</vt:lpstr>
      <vt:lpstr>Exemplo</vt:lpstr>
      <vt:lpstr>Dissecando...</vt:lpstr>
      <vt:lpstr>Dissecando...</vt:lpstr>
      <vt:lpstr>Exemplo 1</vt:lpstr>
      <vt:lpstr>Exemplo 2</vt:lpstr>
      <vt:lpstr>Exemplo 3</vt:lpstr>
      <vt:lpstr>Exemplo 4</vt:lpstr>
      <vt:lpstr>Laços</vt:lpstr>
      <vt:lpstr>Laços</vt:lpstr>
      <vt:lpstr>Laços</vt:lpstr>
      <vt:lpstr>Laços</vt:lpstr>
      <vt:lpstr>Laços</vt:lpstr>
      <vt:lpstr>Laços</vt:lpstr>
      <vt:lpstr>Laços</vt:lpstr>
      <vt:lpstr>Laços</vt:lpstr>
      <vt:lpstr>Laços</vt:lpstr>
      <vt:lpstr>Laços</vt:lpstr>
      <vt:lpstr>Laços</vt:lpstr>
      <vt:lpstr>Laços</vt:lpstr>
      <vt:lpstr>Laços</vt:lpstr>
      <vt:lpstr>Tipos de dados</vt:lpstr>
      <vt:lpstr>Tipos de dados</vt:lpstr>
      <vt:lpstr>Tipos de dados</vt:lpstr>
      <vt:lpstr>Tipos de Dados</vt:lpstr>
      <vt:lpstr>Tipos de Dados</vt:lpstr>
      <vt:lpstr>Tipos de Dados</vt:lpstr>
      <vt:lpstr>Tipos de Dados</vt:lpstr>
      <vt:lpstr>Tipos de Dados</vt:lpstr>
      <vt:lpstr>Tipos de Dados</vt:lpstr>
      <vt:lpstr>Em Python TUDO é um objeto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Texto (Strings)</vt:lpstr>
      <vt:lpstr>Texto (Strings)</vt:lpstr>
      <vt:lpstr>Texto (Strings)</vt:lpstr>
      <vt:lpstr>Texto (Strings)</vt:lpstr>
      <vt:lpstr>Texto (Strings)</vt:lpstr>
      <vt:lpstr>Texto (Strings)</vt:lpstr>
      <vt:lpstr>Texto (Strings)</vt:lpstr>
      <vt:lpstr>Texto (Strings)</vt:lpstr>
      <vt:lpstr>Texto (Strings)</vt:lpstr>
      <vt:lpstr>Texto (Strings)</vt:lpstr>
      <vt:lpstr>Texto (Strings)</vt:lpstr>
      <vt:lpstr>Listas</vt:lpstr>
      <vt:lpstr>Listas (operações)</vt:lpstr>
      <vt:lpstr>Listas</vt:lpstr>
      <vt:lpstr>Listas</vt:lpstr>
      <vt:lpstr>Listas</vt:lpstr>
      <vt:lpstr>Listas</vt:lpstr>
      <vt:lpstr>Tuplas</vt:lpstr>
      <vt:lpstr>Tuplas</vt:lpstr>
      <vt:lpstr>Tuplas</vt:lpstr>
      <vt:lpstr>Tuplas</vt:lpstr>
      <vt:lpstr>Outras Sequências</vt:lpstr>
      <vt:lpstr>Outras Sequências</vt:lpstr>
      <vt:lpstr>Outras Sequências</vt:lpstr>
      <vt:lpstr>Outras Sequências</vt:lpstr>
      <vt:lpstr>Dicionários</vt:lpstr>
      <vt:lpstr>Dicionários</vt:lpstr>
      <vt:lpstr>Dicionários</vt:lpstr>
      <vt:lpstr>Dicionários</vt:lpstr>
      <vt:lpstr>Dicionários</vt:lpstr>
      <vt:lpstr>Matriz Esparsa</vt:lpstr>
      <vt:lpstr>Matriz Esparsa (saída)</vt:lpstr>
      <vt:lpstr>Gerando a matriz esparsa</vt:lpstr>
      <vt:lpstr>Gerando a matriz esparsa</vt:lpstr>
      <vt:lpstr>Verdadeiro, falso, nulo</vt:lpstr>
      <vt:lpstr>Operadores booleanos</vt:lpstr>
      <vt:lpstr>Operadores booleanos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</vt:lpstr>
      <vt:lpstr>Funções – tipagem dinâmica</vt:lpstr>
      <vt:lpstr>Tipagem Forte</vt:lpstr>
      <vt:lpstr>Perguntas e Discussão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2014-02-10T07:56:03Z</dcterms:created>
  <dcterms:modified xsi:type="dcterms:W3CDTF">2018-04-17T22:55:46Z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TC101671259990</vt:lpwstr>
  </property>
</Properties>
</file>